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36" r:id="rId2"/>
    <p:sldId id="259" r:id="rId3"/>
    <p:sldId id="291" r:id="rId4"/>
    <p:sldId id="325" r:id="rId5"/>
    <p:sldId id="331" r:id="rId6"/>
    <p:sldId id="289" r:id="rId7"/>
    <p:sldId id="292" r:id="rId8"/>
    <p:sldId id="293" r:id="rId9"/>
    <p:sldId id="294" r:id="rId10"/>
    <p:sldId id="295" r:id="rId11"/>
    <p:sldId id="306" r:id="rId12"/>
    <p:sldId id="307" r:id="rId13"/>
    <p:sldId id="308" r:id="rId14"/>
    <p:sldId id="309" r:id="rId15"/>
    <p:sldId id="313" r:id="rId16"/>
    <p:sldId id="310" r:id="rId17"/>
    <p:sldId id="311" r:id="rId18"/>
    <p:sldId id="312" r:id="rId19"/>
    <p:sldId id="314" r:id="rId20"/>
    <p:sldId id="315" r:id="rId21"/>
    <p:sldId id="316" r:id="rId22"/>
    <p:sldId id="268" r:id="rId23"/>
    <p:sldId id="303" r:id="rId24"/>
    <p:sldId id="262" r:id="rId25"/>
    <p:sldId id="263" r:id="rId26"/>
    <p:sldId id="272" r:id="rId27"/>
    <p:sldId id="273" r:id="rId28"/>
    <p:sldId id="275" r:id="rId29"/>
    <p:sldId id="274" r:id="rId30"/>
    <p:sldId id="276" r:id="rId31"/>
    <p:sldId id="277" r:id="rId32"/>
    <p:sldId id="267" r:id="rId33"/>
    <p:sldId id="296" r:id="rId34"/>
    <p:sldId id="279" r:id="rId35"/>
    <p:sldId id="280" r:id="rId36"/>
    <p:sldId id="281" r:id="rId37"/>
    <p:sldId id="282" r:id="rId38"/>
    <p:sldId id="297" r:id="rId39"/>
    <p:sldId id="298" r:id="rId40"/>
    <p:sldId id="299" r:id="rId41"/>
    <p:sldId id="300" r:id="rId42"/>
    <p:sldId id="301" r:id="rId43"/>
    <p:sldId id="302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52"/>
    <a:srgbClr val="E3A856"/>
    <a:srgbClr val="00487B"/>
    <a:srgbClr val="007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60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4AA66347-1705-604F-BA79-6BEC32AA6CF3}" type="datetimeFigureOut">
              <a:rPr lang="en-US"/>
              <a:pPr/>
              <a:t>3/1/16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5E9AA51F-A2E3-9341-B2CB-1728D4E50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5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831D5D12-A136-8C42-B19C-727A26E1A954}" type="datetimeFigureOut">
              <a:rPr lang="en-US"/>
              <a:pPr/>
              <a:t>3/1/16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D0EC86D2-705E-4E4C-92F1-3F60E1FEA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1pPr>
    <a:lvl2pPr marL="4572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2pPr>
    <a:lvl3pPr marL="9144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3pPr>
    <a:lvl4pPr marL="13716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4pPr>
    <a:lvl5pPr marL="18288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www.wto.org</a:t>
            </a:r>
            <a:r>
              <a:rPr lang="en-US" dirty="0" smtClean="0"/>
              <a:t>/</a:t>
            </a:r>
            <a:r>
              <a:rPr lang="en-US" dirty="0" err="1" smtClean="0"/>
              <a:t>english</a:t>
            </a:r>
            <a:r>
              <a:rPr lang="en-US" dirty="0" smtClean="0"/>
              <a:t>/</a:t>
            </a:r>
            <a:r>
              <a:rPr lang="en-US" dirty="0" err="1" smtClean="0"/>
              <a:t>tratop_e</a:t>
            </a:r>
            <a:r>
              <a:rPr lang="en-US" dirty="0" smtClean="0"/>
              <a:t>/</a:t>
            </a:r>
            <a:r>
              <a:rPr lang="en-US" dirty="0" err="1" smtClean="0"/>
              <a:t>region_e</a:t>
            </a:r>
            <a:r>
              <a:rPr lang="en-US" dirty="0" smtClean="0"/>
              <a:t>/</a:t>
            </a:r>
            <a:r>
              <a:rPr lang="en-US" dirty="0" err="1" smtClean="0"/>
              <a:t>regfac_e.htm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0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705600" cy="1323439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44224"/>
            <a:ext cx="6705600" cy="584776"/>
          </a:xfrm>
        </p:spPr>
        <p:txBody>
          <a:bodyPr/>
          <a:lstStyle>
            <a:lvl1pPr marL="0" indent="0" algn="l">
              <a:buNone/>
              <a:defRPr b="0" i="1">
                <a:solidFill>
                  <a:srgbClr val="002F52"/>
                </a:solidFill>
                <a:latin typeface="Palatino Linotype"/>
                <a:cs typeface="Palatino Linotyp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DB58BF-0238-3F4F-8BA7-21C649890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0292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B5920-6679-BF41-B08A-9584B2210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4DB79-9026-674A-8CB3-9EAE7ABF0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4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3886200"/>
            <a:ext cx="6970713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F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B502E-8220-0E45-A607-89882E719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12FFB-A18C-3840-85CB-E62EB7E86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049588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447465"/>
            <a:ext cx="3049588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7465"/>
            <a:ext cx="4041775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929865-FE12-2F45-8BED-9DCF4942A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FA015E-868B-B341-95D9-0FA327E2F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A830AA-CAC2-8443-BECC-E3B2EC33C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54049"/>
            <a:ext cx="20177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54049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816100"/>
            <a:ext cx="20177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36AB29-9E45-A142-B4B0-C024F442E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8BC640-4201-D944-B7D0-20CEF8837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wordmark.eps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61163" y="146050"/>
            <a:ext cx="19256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13208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7800" y="2592388"/>
            <a:ext cx="7239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-2255520" y="3383280"/>
            <a:ext cx="6858001" cy="91438"/>
          </a:xfrm>
          <a:prstGeom prst="rect">
            <a:avLst/>
          </a:prstGeom>
          <a:solidFill>
            <a:srgbClr val="002F52"/>
          </a:solidFill>
          <a:ln>
            <a:noFill/>
          </a:ln>
          <a:effectLst>
            <a:innerShdw blurRad="63500" dist="50800" dir="13500000">
              <a:srgbClr val="E3A856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-2324100" y="3406775"/>
            <a:ext cx="6858000" cy="44450"/>
          </a:xfrm>
          <a:prstGeom prst="rect">
            <a:avLst/>
          </a:prstGeom>
          <a:solidFill>
            <a:srgbClr val="E3A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19"/>
          <p:cNvSpPr txBox="1">
            <a:spLocks noChangeArrowheads="1"/>
          </p:cNvSpPr>
          <p:nvPr/>
        </p:nvSpPr>
        <p:spPr bwMode="auto">
          <a:xfrm>
            <a:off x="6400800" y="640080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www.fordschool.umich.edu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938"/>
            <a:ext cx="838200" cy="307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F8B8C109-74AB-CD4E-9842-A6AE79242E6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3" descr="ford-school_blue-vertical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381000"/>
            <a:ext cx="73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6" TargetMode="External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7" TargetMode="External"/><Relationship Id="rId4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8" TargetMode="External"/><Relationship Id="rId4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8" TargetMode="External"/><Relationship Id="rId4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8" TargetMode="External"/><Relationship Id="rId4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9" TargetMode="External"/><Relationship Id="rId4" Type="http://schemas.openxmlformats.org/officeDocument/2006/relationships/image" Target="../media/image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11" TargetMode="External"/><Relationship Id="rId4" Type="http://schemas.openxmlformats.org/officeDocument/2006/relationships/image" Target="../media/image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1" TargetMode="External"/><Relationship Id="rId4" Type="http://schemas.openxmlformats.org/officeDocument/2006/relationships/image" Target="../media/image1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10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762000"/>
            <a:ext cx="6705600" cy="2308324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/>
              <a:t>Rue the ROOs:</a:t>
            </a:r>
            <a:br>
              <a:rPr lang="en-US" sz="3600" dirty="0"/>
            </a:br>
            <a:r>
              <a:rPr lang="en-US" sz="3600" dirty="0"/>
              <a:t>Rules of Origin and the Gains (or Losses) </a:t>
            </a:r>
            <a:br>
              <a:rPr lang="en-US" sz="3600" dirty="0"/>
            </a:br>
            <a:r>
              <a:rPr lang="en-US" sz="3600" dirty="0"/>
              <a:t>from Trade Agreements</a:t>
            </a:r>
            <a:endParaRPr lang="en-US" sz="3600" dirty="0"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6705600" cy="11763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n-cs"/>
              </a:rPr>
              <a:t>Alan V. Deardorff</a:t>
            </a:r>
          </a:p>
          <a:p>
            <a:pPr algn="ctr" eaLnBrk="1" hangingPunct="1">
              <a:defRPr/>
            </a:pPr>
            <a:r>
              <a:rPr lang="en-US" dirty="0" smtClean="0">
                <a:cs typeface="+mn-cs"/>
              </a:rPr>
              <a:t>University of Michigan</a:t>
            </a:r>
          </a:p>
        </p:txBody>
      </p:sp>
      <p:sp>
        <p:nvSpPr>
          <p:cNvPr id="22531" name="Subtitle 2"/>
          <p:cNvSpPr txBox="1">
            <a:spLocks/>
          </p:cNvSpPr>
          <p:nvPr/>
        </p:nvSpPr>
        <p:spPr bwMode="auto">
          <a:xfrm>
            <a:off x="1752600" y="4724400"/>
            <a:ext cx="67056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dirty="0">
                <a:solidFill>
                  <a:srgbClr val="002F52"/>
                </a:solidFill>
                <a:latin typeface="Palatino Linotype" charset="0"/>
                <a:cs typeface="Palatino Linotype" charset="0"/>
              </a:rPr>
              <a:t>Lecture </a:t>
            </a:r>
            <a:r>
              <a:rPr lang="en-US" dirty="0" smtClean="0">
                <a:solidFill>
                  <a:srgbClr val="002F52"/>
                </a:solidFill>
                <a:latin typeface="Palatino Linotype" charset="0"/>
                <a:cs typeface="Palatino Linotype" charset="0"/>
              </a:rPr>
              <a:t>5</a:t>
            </a:r>
            <a:endParaRPr lang="en-US" dirty="0">
              <a:solidFill>
                <a:srgbClr val="002F52"/>
              </a:solidFill>
              <a:latin typeface="Palatino Linotype" charset="0"/>
              <a:cs typeface="Palatino Linotype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dirty="0" err="1">
                <a:solidFill>
                  <a:srgbClr val="002F52"/>
                </a:solidFill>
                <a:latin typeface="Palatino Linotype" charset="0"/>
                <a:cs typeface="Palatino Linotype" charset="0"/>
              </a:rPr>
              <a:t>Nankai</a:t>
            </a:r>
            <a:r>
              <a:rPr lang="en-US" dirty="0">
                <a:solidFill>
                  <a:srgbClr val="002F52"/>
                </a:solidFill>
                <a:latin typeface="Palatino Linotype" charset="0"/>
                <a:cs typeface="Palatino Linotype" charset="0"/>
              </a:rPr>
              <a:t> University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dirty="0">
                <a:solidFill>
                  <a:srgbClr val="002F52"/>
                </a:solidFill>
                <a:latin typeface="Palatino Linotype" charset="0"/>
                <a:cs typeface="Palatino Linotype" charset="0"/>
              </a:rPr>
              <a:t>March </a:t>
            </a:r>
            <a:r>
              <a:rPr lang="en-US" dirty="0" smtClean="0">
                <a:solidFill>
                  <a:srgbClr val="002F52"/>
                </a:solidFill>
                <a:latin typeface="Palatino Linotype" charset="0"/>
                <a:cs typeface="Palatino Linotype" charset="0"/>
              </a:rPr>
              <a:t>2, </a:t>
            </a:r>
            <a:r>
              <a:rPr lang="en-US" dirty="0">
                <a:solidFill>
                  <a:srgbClr val="002F52"/>
                </a:solidFill>
                <a:latin typeface="Palatino Linotype" charset="0"/>
                <a:cs typeface="Palatino Linotype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23531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343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Some trade does not qualify, so tariffs remain in effect.</a:t>
            </a:r>
          </a:p>
          <a:p>
            <a:r>
              <a:rPr lang="en-US" sz="2400" dirty="0" smtClean="0"/>
              <a:t>Worse:  Some producers will alter their choice of inputs in order to satisfy ROOs.  This raises costs</a:t>
            </a:r>
          </a:p>
          <a:p>
            <a:r>
              <a:rPr lang="en-US" sz="2400" dirty="0" smtClean="0"/>
              <a:t>Examples will illustrate both</a:t>
            </a:r>
            <a:endParaRPr lang="en-US" sz="28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Why ROOs matter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343400"/>
          </a:xfrm>
        </p:spPr>
        <p:txBody>
          <a:bodyPr>
            <a:noAutofit/>
          </a:bodyPr>
          <a:lstStyle/>
          <a:p>
            <a:r>
              <a:rPr lang="en-US" dirty="0" smtClean="0"/>
              <a:t>Outline:</a:t>
            </a:r>
          </a:p>
          <a:p>
            <a:pPr lvl="1"/>
            <a:r>
              <a:rPr lang="en-US" dirty="0" smtClean="0"/>
              <a:t>Partial equilibrium model of a single input &amp; output</a:t>
            </a:r>
          </a:p>
          <a:p>
            <a:pPr lvl="1"/>
            <a:r>
              <a:rPr lang="en-US" dirty="0" smtClean="0"/>
              <a:t>General equilibrium example</a:t>
            </a:r>
          </a:p>
          <a:p>
            <a:pPr lvl="1"/>
            <a:r>
              <a:rPr lang="en-US" dirty="0" smtClean="0"/>
              <a:t>Variations on the general equilibrium example</a:t>
            </a:r>
          </a:p>
          <a:p>
            <a:pPr lvl="2"/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Why ROOs matter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6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ROOs add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09800"/>
            <a:ext cx="7239000" cy="2886944"/>
          </a:xfrm>
        </p:spPr>
        <p:txBody>
          <a:bodyPr/>
          <a:lstStyle/>
          <a:p>
            <a:r>
              <a:rPr lang="en-US" sz="2800" dirty="0" smtClean="0"/>
              <a:t>Tariff triggered by violation of a ROO </a:t>
            </a:r>
          </a:p>
          <a:p>
            <a:pPr lvl="1"/>
            <a:r>
              <a:rPr lang="en-US" sz="2000" dirty="0" smtClean="0"/>
              <a:t>applies to the full value of the final good, </a:t>
            </a:r>
          </a:p>
          <a:p>
            <a:pPr lvl="1"/>
            <a:r>
              <a:rPr lang="en-US" sz="2000" dirty="0" smtClean="0"/>
              <a:t>rather than just the cost of the imported input</a:t>
            </a:r>
          </a:p>
          <a:p>
            <a:pPr lvl="2"/>
            <a:r>
              <a:rPr lang="en-US" sz="1600" dirty="0" smtClean="0"/>
              <a:t>(That would be better, but it is never done.)</a:t>
            </a:r>
            <a:endParaRPr lang="en-US" sz="1600" dirty="0"/>
          </a:p>
          <a:p>
            <a:r>
              <a:rPr lang="en-US" sz="2800" dirty="0" smtClean="0"/>
              <a:t>Thus the $ cost of that violation, </a:t>
            </a:r>
          </a:p>
          <a:p>
            <a:pPr lvl="1"/>
            <a:r>
              <a:rPr lang="en-US" sz="2000" dirty="0"/>
              <a:t>measured as a % of the cost of the </a:t>
            </a:r>
            <a:r>
              <a:rPr lang="en-US" sz="2000" dirty="0" smtClean="0"/>
              <a:t>input,</a:t>
            </a:r>
          </a:p>
          <a:p>
            <a:pPr lvl="1"/>
            <a:r>
              <a:rPr lang="en-US" sz="2000" dirty="0" smtClean="0"/>
              <a:t>is larger than the tariff itself.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4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239000" cy="3527119"/>
          </a:xfrm>
        </p:spPr>
        <p:txBody>
          <a:bodyPr/>
          <a:lstStyle/>
          <a:p>
            <a:r>
              <a:rPr lang="en-US" sz="2800" dirty="0" smtClean="0"/>
              <a:t>Thus a ROO is like increasing the tariff on the input.  </a:t>
            </a:r>
          </a:p>
          <a:p>
            <a:pPr lvl="1"/>
            <a:r>
              <a:rPr lang="en-US" sz="2400" dirty="0" smtClean="0"/>
              <a:t>But its </a:t>
            </a:r>
            <a:r>
              <a:rPr lang="en-US" sz="2400" i="1" dirty="0" smtClean="0"/>
              <a:t>ad valorem</a:t>
            </a:r>
            <a:r>
              <a:rPr lang="en-US" sz="2400" dirty="0" smtClean="0"/>
              <a:t> effect on the input is larger than the </a:t>
            </a:r>
            <a:r>
              <a:rPr lang="en-US" sz="2400" i="1" dirty="0"/>
              <a:t>ad valorem</a:t>
            </a:r>
            <a:r>
              <a:rPr lang="en-US" sz="2400" dirty="0"/>
              <a:t> tariff </a:t>
            </a:r>
            <a:r>
              <a:rPr lang="en-US" sz="2400" dirty="0" smtClean="0"/>
              <a:t>on the output.</a:t>
            </a:r>
          </a:p>
          <a:p>
            <a:pPr lvl="1"/>
            <a:r>
              <a:rPr lang="en-US" sz="2400" dirty="0" smtClean="0"/>
              <a:t>ROOs, when binding, therefore </a:t>
            </a:r>
            <a:r>
              <a:rPr lang="en-US" sz="2400" u="sng" dirty="0" smtClean="0"/>
              <a:t>magnify</a:t>
            </a:r>
            <a:r>
              <a:rPr lang="en-US" sz="2400" dirty="0" smtClean="0"/>
              <a:t> effects of existing tariffs on input trade.</a:t>
            </a:r>
          </a:p>
          <a:p>
            <a:r>
              <a:rPr lang="en-US" sz="2800" dirty="0" smtClean="0"/>
              <a:t>A partial-equilibrium example illustrates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1320800"/>
            <a:ext cx="7239000" cy="1127125"/>
          </a:xfrm>
        </p:spPr>
        <p:txBody>
          <a:bodyPr/>
          <a:lstStyle/>
          <a:p>
            <a:r>
              <a:rPr lang="en-US" dirty="0" smtClean="0"/>
              <a:t>Why ROOs add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6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Example 1 (Partial </a:t>
            </a:r>
            <a:r>
              <a:rPr lang="en-US" dirty="0" err="1" smtClean="0"/>
              <a:t>equil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924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Suppose country B imports input from A to produce final product (output) to sell to C</a:t>
            </a:r>
          </a:p>
          <a:p>
            <a:pPr lvl="1"/>
            <a:r>
              <a:rPr lang="en-US" dirty="0" smtClean="0"/>
              <a:t>Initially, C has tariff </a:t>
            </a:r>
            <a:r>
              <a:rPr lang="en-US" i="1" dirty="0" smtClean="0"/>
              <a:t>t</a:t>
            </a:r>
            <a:r>
              <a:rPr lang="en-US" dirty="0" smtClean="0"/>
              <a:t> on imports</a:t>
            </a:r>
          </a:p>
          <a:p>
            <a:pPr lvl="1"/>
            <a:r>
              <a:rPr lang="en-US" dirty="0" smtClean="0"/>
              <a:t>B has </a:t>
            </a:r>
            <a:r>
              <a:rPr lang="en-US" dirty="0"/>
              <a:t>zero tariff on </a:t>
            </a:r>
            <a:r>
              <a:rPr lang="en-US" dirty="0" smtClean="0"/>
              <a:t>input, perhaps due to FTA with A</a:t>
            </a:r>
          </a:p>
          <a:p>
            <a:pPr lvl="1"/>
            <a:r>
              <a:rPr lang="en-US" dirty="0" smtClean="0"/>
              <a:t>The input costs </a:t>
            </a:r>
            <a:r>
              <a:rPr lang="en-US" i="1" dirty="0" err="1" smtClean="0"/>
              <a:t>b</a:t>
            </a:r>
            <a:r>
              <a:rPr lang="en-US" dirty="0" smtClean="0"/>
              <a:t> in B, and </a:t>
            </a:r>
            <a:r>
              <a:rPr lang="en-US" i="1" dirty="0" smtClean="0"/>
              <a:t>a </a:t>
            </a:r>
            <a:r>
              <a:rPr lang="en-US" dirty="0" smtClean="0"/>
              <a:t>in A, with </a:t>
            </a:r>
            <a:r>
              <a:rPr lang="en-US" i="1" dirty="0" err="1" smtClean="0"/>
              <a:t>b</a:t>
            </a:r>
            <a:r>
              <a:rPr lang="en-US" dirty="0" smtClean="0"/>
              <a:t>&gt;</a:t>
            </a:r>
            <a:r>
              <a:rPr lang="en-US" i="1" dirty="0" smtClean="0"/>
              <a:t>a</a:t>
            </a:r>
            <a:endParaRPr lang="en-US" dirty="0" smtClean="0"/>
          </a:p>
          <a:p>
            <a:pPr lvl="1"/>
            <a:r>
              <a:rPr lang="en-US" dirty="0" smtClean="0"/>
              <a:t>Output costs </a:t>
            </a:r>
            <a:r>
              <a:rPr lang="en-US" i="1" dirty="0" err="1" smtClean="0"/>
              <a:t>c</a:t>
            </a:r>
            <a:r>
              <a:rPr lang="en-US" dirty="0" smtClean="0"/>
              <a:t> plus cost of the input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4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9248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Thus, producers in B have choice of costs:</a:t>
            </a:r>
          </a:p>
          <a:p>
            <a:pPr lvl="2"/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 + </a:t>
            </a:r>
            <a:r>
              <a:rPr lang="en-US" i="1" dirty="0" err="1" smtClean="0"/>
              <a:t>c</a:t>
            </a:r>
            <a:r>
              <a:rPr lang="en-US" dirty="0" smtClean="0"/>
              <a:t>) with input imported from A</a:t>
            </a:r>
          </a:p>
          <a:p>
            <a:pPr lvl="2"/>
            <a:r>
              <a:rPr lang="en-US" dirty="0" smtClean="0"/>
              <a:t>(</a:t>
            </a:r>
            <a:r>
              <a:rPr lang="en-US" i="1" dirty="0" smtClean="0"/>
              <a:t>b</a:t>
            </a:r>
            <a:r>
              <a:rPr lang="en-US" dirty="0" smtClean="0"/>
              <a:t> + </a:t>
            </a:r>
            <a:r>
              <a:rPr lang="en-US" i="1" dirty="0" err="1" smtClean="0"/>
              <a:t>c</a:t>
            </a:r>
            <a:r>
              <a:rPr lang="en-US" dirty="0" smtClean="0"/>
              <a:t>) with input produced at home</a:t>
            </a:r>
          </a:p>
          <a:p>
            <a:pPr lvl="2"/>
            <a:r>
              <a:rPr lang="en-US" dirty="0" smtClean="0"/>
              <a:t>Assume (</a:t>
            </a:r>
            <a:r>
              <a:rPr lang="en-US" i="1" dirty="0" smtClean="0"/>
              <a:t>b</a:t>
            </a:r>
            <a:r>
              <a:rPr lang="en-US" dirty="0" smtClean="0"/>
              <a:t> + </a:t>
            </a:r>
            <a:r>
              <a:rPr lang="en-US" i="1" dirty="0" smtClean="0"/>
              <a:t>c</a:t>
            </a:r>
            <a:r>
              <a:rPr lang="en-US" dirty="0" smtClean="0"/>
              <a:t>) &gt; (</a:t>
            </a:r>
            <a:r>
              <a:rPr lang="en-US" i="1" dirty="0" smtClean="0"/>
              <a:t>a</a:t>
            </a:r>
            <a:r>
              <a:rPr lang="en-US" dirty="0" smtClean="0"/>
              <a:t> + 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Without B-C FTA, output sells in C for </a:t>
            </a:r>
          </a:p>
          <a:p>
            <a:pPr lvl="2"/>
            <a:r>
              <a:rPr lang="en-US" dirty="0" smtClean="0"/>
              <a:t>(1+</a:t>
            </a:r>
            <a:r>
              <a:rPr lang="en-US" i="1" dirty="0" smtClean="0"/>
              <a:t>t</a:t>
            </a:r>
            <a:r>
              <a:rPr lang="en-US" dirty="0" smtClean="0"/>
              <a:t>)(</a:t>
            </a:r>
            <a:r>
              <a:rPr lang="en-US" i="1" dirty="0" err="1" smtClean="0"/>
              <a:t>a</a:t>
            </a:r>
            <a:r>
              <a:rPr lang="en-US" dirty="0" err="1" smtClean="0"/>
              <a:t>+</a:t>
            </a:r>
            <a:r>
              <a:rPr lang="en-US" i="1" dirty="0" err="1" smtClean="0"/>
              <a:t>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With B-C FTA, output sells in C for</a:t>
            </a:r>
          </a:p>
          <a:p>
            <a:pPr lvl="2"/>
            <a:r>
              <a:rPr lang="en-US" dirty="0" smtClean="0"/>
              <a:t>(</a:t>
            </a:r>
            <a:r>
              <a:rPr lang="en-US" i="1" dirty="0" err="1"/>
              <a:t>b</a:t>
            </a:r>
            <a:r>
              <a:rPr lang="en-US" dirty="0" err="1"/>
              <a:t>+</a:t>
            </a:r>
            <a:r>
              <a:rPr lang="en-US" i="1" dirty="0" err="1"/>
              <a:t>c</a:t>
            </a:r>
            <a:r>
              <a:rPr lang="en-US" dirty="0"/>
              <a:t>) if sourced from </a:t>
            </a:r>
            <a:r>
              <a:rPr lang="en-US" dirty="0" smtClean="0"/>
              <a:t>B</a:t>
            </a:r>
          </a:p>
          <a:p>
            <a:pPr lvl="2"/>
            <a:r>
              <a:rPr lang="en-US" dirty="0"/>
              <a:t>(1+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dirty="0" smtClean="0"/>
              <a:t>(</a:t>
            </a:r>
            <a:r>
              <a:rPr lang="en-US" i="1" dirty="0" err="1" smtClean="0"/>
              <a:t>a</a:t>
            </a:r>
            <a:r>
              <a:rPr lang="en-US" dirty="0" err="1" smtClean="0"/>
              <a:t>+</a:t>
            </a:r>
            <a:r>
              <a:rPr lang="en-US" i="1" dirty="0" err="1"/>
              <a:t>c</a:t>
            </a:r>
            <a:r>
              <a:rPr lang="en-US" dirty="0"/>
              <a:t>) if sourced from </a:t>
            </a:r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 will source from B if </a:t>
            </a:r>
            <a:r>
              <a:rPr lang="en-US" dirty="0"/>
              <a:t>(</a:t>
            </a:r>
            <a:r>
              <a:rPr lang="en-US" i="1" dirty="0" err="1"/>
              <a:t>b</a:t>
            </a:r>
            <a:r>
              <a:rPr lang="en-US" dirty="0" err="1"/>
              <a:t>+</a:t>
            </a:r>
            <a:r>
              <a:rPr lang="en-US" i="1" dirty="0" err="1"/>
              <a:t>c</a:t>
            </a:r>
            <a:r>
              <a:rPr lang="en-US" dirty="0" smtClean="0"/>
              <a:t>)&lt;</a:t>
            </a:r>
            <a:r>
              <a:rPr lang="en-US" dirty="0"/>
              <a:t>(1+</a:t>
            </a:r>
            <a:r>
              <a:rPr lang="en-US" i="1" dirty="0"/>
              <a:t>t</a:t>
            </a:r>
            <a:r>
              <a:rPr lang="en-US" dirty="0"/>
              <a:t>)(</a:t>
            </a:r>
            <a:r>
              <a:rPr lang="en-US" i="1" dirty="0" err="1"/>
              <a:t>a</a:t>
            </a:r>
            <a:r>
              <a:rPr lang="en-US" dirty="0" err="1"/>
              <a:t>+</a:t>
            </a:r>
            <a:r>
              <a:rPr lang="en-US" i="1" dirty="0" err="1"/>
              <a:t>c</a:t>
            </a:r>
            <a:r>
              <a:rPr lang="en-US" dirty="0"/>
              <a:t>) 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7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477000" y="6248400"/>
            <a:ext cx="2362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2533" y="389467"/>
            <a:ext cx="2336800" cy="22352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50000" y="4216400"/>
            <a:ext cx="2336800" cy="2235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62400" y="3064934"/>
            <a:ext cx="9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83733" y="1185334"/>
            <a:ext cx="9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044267" y="5046134"/>
            <a:ext cx="9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3452283" y="3865033"/>
            <a:ext cx="524933" cy="321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95999" y="3979333"/>
            <a:ext cx="2794000" cy="2658533"/>
          </a:xfrm>
          <a:prstGeom prst="ellipse">
            <a:avLst/>
          </a:prstGeom>
          <a:noFill/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84017" y="3611033"/>
            <a:ext cx="969433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Tariff = </a:t>
            </a:r>
            <a:r>
              <a:rPr lang="en-US" i="1" dirty="0" err="1" smtClean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0900" y="791633"/>
            <a:ext cx="1479549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Input cost = </a:t>
            </a:r>
            <a:r>
              <a:rPr lang="en-US" i="1" dirty="0" smtClean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63950" y="3858683"/>
            <a:ext cx="1479549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Input cost = </a:t>
            </a:r>
            <a:r>
              <a:rPr lang="en-US" i="1" dirty="0" smtClean="0">
                <a:solidFill>
                  <a:schemeClr val="accent1"/>
                </a:solidFill>
              </a:rPr>
              <a:t>b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4616" y="2724150"/>
            <a:ext cx="1651000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Output cost = </a:t>
            </a:r>
            <a:r>
              <a:rPr lang="en-US" i="1" dirty="0" err="1" smtClean="0">
                <a:solidFill>
                  <a:schemeClr val="accent1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51200" y="2269067"/>
            <a:ext cx="2336800" cy="2235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3200" y="287867"/>
            <a:ext cx="5520267" cy="4351866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94250" y="300567"/>
            <a:ext cx="939799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A-B FTA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540000" y="1253066"/>
            <a:ext cx="2647950" cy="1591733"/>
          </a:xfrm>
          <a:custGeom>
            <a:avLst/>
            <a:gdLst>
              <a:gd name="connsiteX0" fmla="*/ 0 w 2556933"/>
              <a:gd name="connsiteY0" fmla="*/ 0 h 1574800"/>
              <a:gd name="connsiteX1" fmla="*/ 1778000 w 2556933"/>
              <a:gd name="connsiteY1" fmla="*/ 304800 h 1574800"/>
              <a:gd name="connsiteX2" fmla="*/ 2556933 w 2556933"/>
              <a:gd name="connsiteY2" fmla="*/ 1574800 h 1574800"/>
              <a:gd name="connsiteX3" fmla="*/ 2556933 w 2556933"/>
              <a:gd name="connsiteY3" fmla="*/ 15748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933" h="1574800">
                <a:moveTo>
                  <a:pt x="0" y="0"/>
                </a:moveTo>
                <a:cubicBezTo>
                  <a:pt x="675922" y="21166"/>
                  <a:pt x="1351845" y="42333"/>
                  <a:pt x="1778000" y="304800"/>
                </a:cubicBezTo>
                <a:cubicBezTo>
                  <a:pt x="2204155" y="567267"/>
                  <a:pt x="2556933" y="1574800"/>
                  <a:pt x="2556933" y="1574800"/>
                </a:cubicBezTo>
                <a:lnTo>
                  <a:pt x="2556933" y="157480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314950" y="2959100"/>
            <a:ext cx="1746250" cy="1341968"/>
          </a:xfrm>
          <a:custGeom>
            <a:avLst/>
            <a:gdLst>
              <a:gd name="connsiteX0" fmla="*/ 0 w 2556933"/>
              <a:gd name="connsiteY0" fmla="*/ 0 h 1574800"/>
              <a:gd name="connsiteX1" fmla="*/ 1778000 w 2556933"/>
              <a:gd name="connsiteY1" fmla="*/ 304800 h 1574800"/>
              <a:gd name="connsiteX2" fmla="*/ 2556933 w 2556933"/>
              <a:gd name="connsiteY2" fmla="*/ 1574800 h 1574800"/>
              <a:gd name="connsiteX3" fmla="*/ 2556933 w 2556933"/>
              <a:gd name="connsiteY3" fmla="*/ 15748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933" h="1574800">
                <a:moveTo>
                  <a:pt x="0" y="0"/>
                </a:moveTo>
                <a:cubicBezTo>
                  <a:pt x="675922" y="21166"/>
                  <a:pt x="1351845" y="42333"/>
                  <a:pt x="1778000" y="304800"/>
                </a:cubicBezTo>
                <a:cubicBezTo>
                  <a:pt x="2204155" y="567267"/>
                  <a:pt x="2556933" y="1574800"/>
                  <a:pt x="2556933" y="1574800"/>
                </a:cubicBezTo>
                <a:lnTo>
                  <a:pt x="2556933" y="157480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715000" y="457200"/>
            <a:ext cx="2133600" cy="646331"/>
          </a:xfrm>
          <a:prstGeom prst="rect">
            <a:avLst/>
          </a:prstGeom>
          <a:noFill/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(</a:t>
            </a:r>
            <a:r>
              <a:rPr lang="en-US" sz="3600" i="1" dirty="0" smtClean="0"/>
              <a:t>a</a:t>
            </a:r>
            <a:r>
              <a:rPr lang="en-US" sz="3600" dirty="0" smtClean="0"/>
              <a:t> + </a:t>
            </a:r>
            <a:r>
              <a:rPr lang="en-US" sz="3600" i="1" dirty="0" smtClean="0"/>
              <a:t>c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5511801" y="1905003"/>
            <a:ext cx="1964266" cy="389466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219200" y="5105400"/>
            <a:ext cx="1913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Without</a:t>
            </a:r>
          </a:p>
          <a:p>
            <a:pPr algn="ctr"/>
            <a:r>
              <a:rPr lang="en-US" sz="3600" dirty="0" smtClean="0"/>
              <a:t>A-C FTA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2971800" y="685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a</a:t>
            </a:r>
            <a:r>
              <a:rPr lang="en-US" sz="3600" dirty="0" smtClean="0"/>
              <a:t> (&lt;</a:t>
            </a:r>
            <a:r>
              <a:rPr lang="en-US" sz="3600" i="1" dirty="0" smtClean="0"/>
              <a:t>b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6324600" y="2362200"/>
            <a:ext cx="3022600" cy="646331"/>
          </a:xfrm>
          <a:prstGeom prst="rect">
            <a:avLst/>
          </a:prstGeom>
          <a:noFill/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(</a:t>
            </a:r>
            <a:r>
              <a:rPr lang="en-US" sz="3600" i="1" dirty="0" smtClean="0"/>
              <a:t>a</a:t>
            </a:r>
            <a:r>
              <a:rPr lang="en-US" sz="3600" dirty="0" smtClean="0"/>
              <a:t> + </a:t>
            </a:r>
            <a:r>
              <a:rPr lang="en-US" sz="3600" i="1" dirty="0" smtClean="0"/>
              <a:t>c</a:t>
            </a:r>
            <a:r>
              <a:rPr lang="en-US" sz="3600" dirty="0" smtClean="0"/>
              <a:t>)(1+</a:t>
            </a:r>
            <a:r>
              <a:rPr lang="en-US" sz="3600" i="1" dirty="0" smtClean="0"/>
              <a:t>t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7086600" y="2971800"/>
            <a:ext cx="685800" cy="114300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6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/>
      <p:bldP spid="33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6477000" y="6248400"/>
            <a:ext cx="2362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2533" y="389467"/>
            <a:ext cx="2336800" cy="2235200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50000" y="4216400"/>
            <a:ext cx="2336800" cy="2235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62400" y="3064934"/>
            <a:ext cx="9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83733" y="1185334"/>
            <a:ext cx="9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044267" y="5046134"/>
            <a:ext cx="9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6" name="Oval 15"/>
          <p:cNvSpPr/>
          <p:nvPr/>
        </p:nvSpPr>
        <p:spPr>
          <a:xfrm>
            <a:off x="6095999" y="3979333"/>
            <a:ext cx="2794000" cy="2658533"/>
          </a:xfrm>
          <a:prstGeom prst="ellipse">
            <a:avLst/>
          </a:prstGeom>
          <a:noFill/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84017" y="3611033"/>
            <a:ext cx="969433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Tariff = </a:t>
            </a:r>
            <a:r>
              <a:rPr lang="en-US" i="1" dirty="0" err="1" smtClean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0900" y="791633"/>
            <a:ext cx="1479549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Input cost = </a:t>
            </a:r>
            <a:r>
              <a:rPr lang="en-US" i="1" dirty="0" smtClean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63950" y="3858683"/>
            <a:ext cx="1479549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Input cost = </a:t>
            </a:r>
            <a:r>
              <a:rPr lang="en-US" i="1" dirty="0" smtClean="0">
                <a:solidFill>
                  <a:schemeClr val="accent1"/>
                </a:solidFill>
              </a:rPr>
              <a:t>b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4616" y="2724150"/>
            <a:ext cx="1651000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Output cost = </a:t>
            </a:r>
            <a:r>
              <a:rPr lang="en-US" i="1" dirty="0" err="1" smtClean="0">
                <a:solidFill>
                  <a:schemeClr val="accent1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51200" y="2269067"/>
            <a:ext cx="2336800" cy="2235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3200" y="287867"/>
            <a:ext cx="5520267" cy="4351866"/>
          </a:xfrm>
          <a:prstGeom prst="rect">
            <a:avLst/>
          </a:prstGeom>
          <a:noFill/>
          <a:ln w="38100" cap="flat" cmpd="sng" algn="ctr">
            <a:solidFill>
              <a:schemeClr val="accent1">
                <a:shade val="95000"/>
                <a:satMod val="10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001" y="2032000"/>
            <a:ext cx="5858934" cy="4622799"/>
          </a:xfrm>
          <a:prstGeom prst="rect">
            <a:avLst/>
          </a:prstGeom>
          <a:noFill/>
          <a:ln w="38100" cap="flat" cmpd="sng" algn="ctr">
            <a:solidFill>
              <a:schemeClr val="accent1">
                <a:shade val="95000"/>
                <a:satMod val="10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94250" y="300567"/>
            <a:ext cx="939799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A-B FTA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62900" y="2027767"/>
            <a:ext cx="939799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</a:t>
            </a:r>
            <a:r>
              <a:rPr lang="en-US" dirty="0" smtClean="0">
                <a:solidFill>
                  <a:schemeClr val="accent1"/>
                </a:solidFill>
              </a:rPr>
              <a:t>-C FTA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540000" y="1253066"/>
            <a:ext cx="2647950" cy="1591733"/>
          </a:xfrm>
          <a:custGeom>
            <a:avLst/>
            <a:gdLst>
              <a:gd name="connsiteX0" fmla="*/ 0 w 2556933"/>
              <a:gd name="connsiteY0" fmla="*/ 0 h 1574800"/>
              <a:gd name="connsiteX1" fmla="*/ 1778000 w 2556933"/>
              <a:gd name="connsiteY1" fmla="*/ 304800 h 1574800"/>
              <a:gd name="connsiteX2" fmla="*/ 2556933 w 2556933"/>
              <a:gd name="connsiteY2" fmla="*/ 1574800 h 1574800"/>
              <a:gd name="connsiteX3" fmla="*/ 2556933 w 2556933"/>
              <a:gd name="connsiteY3" fmla="*/ 15748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933" h="1574800">
                <a:moveTo>
                  <a:pt x="0" y="0"/>
                </a:moveTo>
                <a:cubicBezTo>
                  <a:pt x="675922" y="21166"/>
                  <a:pt x="1351845" y="42333"/>
                  <a:pt x="1778000" y="304800"/>
                </a:cubicBezTo>
                <a:cubicBezTo>
                  <a:pt x="2204155" y="567267"/>
                  <a:pt x="2556933" y="1574800"/>
                  <a:pt x="2556933" y="1574800"/>
                </a:cubicBezTo>
                <a:lnTo>
                  <a:pt x="2556933" y="1574800"/>
                </a:lnTo>
              </a:path>
            </a:pathLst>
          </a:custGeom>
          <a:ln>
            <a:solidFill>
              <a:schemeClr val="accent1">
                <a:alpha val="20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314950" y="2959100"/>
            <a:ext cx="1746250" cy="1341968"/>
          </a:xfrm>
          <a:custGeom>
            <a:avLst/>
            <a:gdLst>
              <a:gd name="connsiteX0" fmla="*/ 0 w 2556933"/>
              <a:gd name="connsiteY0" fmla="*/ 0 h 1574800"/>
              <a:gd name="connsiteX1" fmla="*/ 1778000 w 2556933"/>
              <a:gd name="connsiteY1" fmla="*/ 304800 h 1574800"/>
              <a:gd name="connsiteX2" fmla="*/ 2556933 w 2556933"/>
              <a:gd name="connsiteY2" fmla="*/ 1574800 h 1574800"/>
              <a:gd name="connsiteX3" fmla="*/ 2556933 w 2556933"/>
              <a:gd name="connsiteY3" fmla="*/ 15748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933" h="1574800">
                <a:moveTo>
                  <a:pt x="0" y="0"/>
                </a:moveTo>
                <a:cubicBezTo>
                  <a:pt x="675922" y="21166"/>
                  <a:pt x="1351845" y="42333"/>
                  <a:pt x="1778000" y="304800"/>
                </a:cubicBezTo>
                <a:cubicBezTo>
                  <a:pt x="2204155" y="567267"/>
                  <a:pt x="2556933" y="1574800"/>
                  <a:pt x="2556933" y="1574800"/>
                </a:cubicBezTo>
                <a:lnTo>
                  <a:pt x="2556933" y="1574800"/>
                </a:lnTo>
              </a:path>
            </a:pathLst>
          </a:custGeom>
          <a:ln>
            <a:solidFill>
              <a:schemeClr val="accent1">
                <a:alpha val="20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5503334" y="1964267"/>
            <a:ext cx="1879600" cy="321733"/>
          </a:xfrm>
          <a:prstGeom prst="line">
            <a:avLst/>
          </a:prstGeom>
          <a:ln w="12700" cap="flat" cmpd="sng" algn="ctr">
            <a:solidFill>
              <a:srgbClr val="A6A6A6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3843867" y="3556000"/>
            <a:ext cx="1236133" cy="155222"/>
          </a:xfrm>
          <a:custGeom>
            <a:avLst/>
            <a:gdLst>
              <a:gd name="connsiteX0" fmla="*/ 0 w 1236133"/>
              <a:gd name="connsiteY0" fmla="*/ 0 h 155222"/>
              <a:gd name="connsiteX1" fmla="*/ 592666 w 1236133"/>
              <a:gd name="connsiteY1" fmla="*/ 152400 h 155222"/>
              <a:gd name="connsiteX2" fmla="*/ 1236133 w 1236133"/>
              <a:gd name="connsiteY2" fmla="*/ 16933 h 155222"/>
              <a:gd name="connsiteX3" fmla="*/ 1236133 w 1236133"/>
              <a:gd name="connsiteY3" fmla="*/ 16933 h 15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6133" h="155222">
                <a:moveTo>
                  <a:pt x="0" y="0"/>
                </a:moveTo>
                <a:cubicBezTo>
                  <a:pt x="193322" y="74789"/>
                  <a:pt x="386644" y="149578"/>
                  <a:pt x="592666" y="152400"/>
                </a:cubicBezTo>
                <a:cubicBezTo>
                  <a:pt x="798688" y="155222"/>
                  <a:pt x="1236133" y="16933"/>
                  <a:pt x="1236133" y="16933"/>
                </a:cubicBezTo>
                <a:lnTo>
                  <a:pt x="1236133" y="16933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35" idx="2"/>
          </p:cNvCxnSpPr>
          <p:nvPr/>
        </p:nvCxnSpPr>
        <p:spPr>
          <a:xfrm flipH="1">
            <a:off x="4419600" y="4199467"/>
            <a:ext cx="1693333" cy="1058333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53"/>
          <p:cNvGrpSpPr/>
          <p:nvPr/>
        </p:nvGrpSpPr>
        <p:grpSpPr>
          <a:xfrm>
            <a:off x="6332007" y="4277783"/>
            <a:ext cx="265642" cy="280458"/>
            <a:chOff x="6332007" y="4277783"/>
            <a:chExt cx="265642" cy="280458"/>
          </a:xfrm>
        </p:grpSpPr>
        <p:sp>
          <p:nvSpPr>
            <p:cNvPr id="49" name="Rectangle 48"/>
            <p:cNvSpPr/>
            <p:nvPr/>
          </p:nvSpPr>
          <p:spPr>
            <a:xfrm>
              <a:off x="6366933" y="4305300"/>
              <a:ext cx="194734" cy="186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10800000" flipH="1" flipV="1">
              <a:off x="6332007" y="4465108"/>
              <a:ext cx="97367" cy="931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 flipH="1" flipV="1">
              <a:off x="6500282" y="4277783"/>
              <a:ext cx="97367" cy="931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 34"/>
          <p:cNvSpPr/>
          <p:nvPr/>
        </p:nvSpPr>
        <p:spPr>
          <a:xfrm>
            <a:off x="5367867" y="3460044"/>
            <a:ext cx="1354666" cy="1044223"/>
          </a:xfrm>
          <a:custGeom>
            <a:avLst/>
            <a:gdLst>
              <a:gd name="connsiteX0" fmla="*/ 0 w 1354666"/>
              <a:gd name="connsiteY0" fmla="*/ 62089 h 1044223"/>
              <a:gd name="connsiteX1" fmla="*/ 423333 w 1354666"/>
              <a:gd name="connsiteY1" fmla="*/ 112889 h 1044223"/>
              <a:gd name="connsiteX2" fmla="*/ 745066 w 1354666"/>
              <a:gd name="connsiteY2" fmla="*/ 739423 h 1044223"/>
              <a:gd name="connsiteX3" fmla="*/ 1354666 w 1354666"/>
              <a:gd name="connsiteY3" fmla="*/ 1044223 h 1044223"/>
              <a:gd name="connsiteX4" fmla="*/ 1354666 w 1354666"/>
              <a:gd name="connsiteY4" fmla="*/ 1044223 h 104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4666" h="1044223">
                <a:moveTo>
                  <a:pt x="0" y="62089"/>
                </a:moveTo>
                <a:cubicBezTo>
                  <a:pt x="149577" y="31044"/>
                  <a:pt x="299155" y="0"/>
                  <a:pt x="423333" y="112889"/>
                </a:cubicBezTo>
                <a:cubicBezTo>
                  <a:pt x="547511" y="225778"/>
                  <a:pt x="589844" y="584201"/>
                  <a:pt x="745066" y="739423"/>
                </a:cubicBezTo>
                <a:cubicBezTo>
                  <a:pt x="900288" y="894645"/>
                  <a:pt x="1354666" y="1044223"/>
                  <a:pt x="1354666" y="1044223"/>
                </a:cubicBezTo>
                <a:lnTo>
                  <a:pt x="1354666" y="1044223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219200" y="5105400"/>
            <a:ext cx="1913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With</a:t>
            </a:r>
          </a:p>
          <a:p>
            <a:pPr algn="ctr"/>
            <a:r>
              <a:rPr lang="en-US" sz="3600" dirty="0" smtClean="0"/>
              <a:t>B-C FTA</a:t>
            </a:r>
            <a:endParaRPr 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3200400" y="5181600"/>
            <a:ext cx="2362200" cy="646331"/>
          </a:xfrm>
          <a:prstGeom prst="rect">
            <a:avLst/>
          </a:prstGeom>
          <a:noFill/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(</a:t>
            </a:r>
            <a:r>
              <a:rPr lang="en-US" sz="3600" i="1" dirty="0" smtClean="0"/>
              <a:t>b</a:t>
            </a:r>
            <a:r>
              <a:rPr lang="en-US" sz="3600" dirty="0" smtClean="0"/>
              <a:t> + </a:t>
            </a:r>
            <a:r>
              <a:rPr lang="en-US" sz="3600" i="1" dirty="0" smtClean="0"/>
              <a:t>c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5715000" y="457200"/>
            <a:ext cx="2133600" cy="646331"/>
          </a:xfrm>
          <a:prstGeom prst="rect">
            <a:avLst/>
          </a:prstGeom>
          <a:noFill/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3600" i="1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 + </a:t>
            </a:r>
            <a:r>
              <a:rPr lang="en-US" sz="3600" i="1" dirty="0" smtClean="0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>
            <a:stCxn id="35" idx="3"/>
          </p:cNvCxnSpPr>
          <p:nvPr/>
        </p:nvCxnSpPr>
        <p:spPr>
          <a:xfrm flipH="1">
            <a:off x="4419600" y="4504267"/>
            <a:ext cx="2302933" cy="753533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324600" y="2362200"/>
            <a:ext cx="3022600" cy="646331"/>
          </a:xfrm>
          <a:prstGeom prst="rect">
            <a:avLst/>
          </a:prstGeom>
          <a:noFill/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BFBFBF"/>
                </a:solidFill>
              </a:rPr>
              <a:t>(</a:t>
            </a:r>
            <a:r>
              <a:rPr lang="en-US" sz="3600" i="1" dirty="0" smtClean="0">
                <a:solidFill>
                  <a:srgbClr val="BFBFBF"/>
                </a:solidFill>
              </a:rPr>
              <a:t>a</a:t>
            </a:r>
            <a:r>
              <a:rPr lang="en-US" sz="3600" dirty="0" smtClean="0">
                <a:solidFill>
                  <a:srgbClr val="BFBFBF"/>
                </a:solidFill>
              </a:rPr>
              <a:t> + </a:t>
            </a:r>
            <a:r>
              <a:rPr lang="en-US" sz="3600" i="1" dirty="0" smtClean="0">
                <a:solidFill>
                  <a:srgbClr val="BFBFBF"/>
                </a:solidFill>
              </a:rPr>
              <a:t>c</a:t>
            </a:r>
            <a:r>
              <a:rPr lang="en-US" sz="3600" dirty="0" smtClean="0">
                <a:solidFill>
                  <a:srgbClr val="BFBFBF"/>
                </a:solidFill>
              </a:rPr>
              <a:t>)(1+</a:t>
            </a:r>
            <a:r>
              <a:rPr lang="en-US" sz="3600" i="1" dirty="0" smtClean="0">
                <a:solidFill>
                  <a:srgbClr val="BFBFBF"/>
                </a:solidFill>
              </a:rPr>
              <a:t>t</a:t>
            </a:r>
            <a:r>
              <a:rPr lang="en-US" sz="3600" dirty="0" smtClean="0">
                <a:solidFill>
                  <a:srgbClr val="BFBFBF"/>
                </a:solidFill>
              </a:rPr>
              <a:t>)</a:t>
            </a:r>
            <a:endParaRPr lang="en-US" sz="3600" dirty="0">
              <a:solidFill>
                <a:srgbClr val="BFBFBF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7086600" y="2971800"/>
            <a:ext cx="685800" cy="1143000"/>
          </a:xfrm>
          <a:prstGeom prst="line">
            <a:avLst/>
          </a:prstGeom>
          <a:ln w="12700" cap="flat" cmpd="sng" algn="ctr">
            <a:solidFill>
              <a:srgbClr val="A6A6A6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971800" y="685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BFBFBF"/>
                </a:solidFill>
              </a:rPr>
              <a:t>a</a:t>
            </a:r>
            <a:r>
              <a:rPr lang="en-US" sz="3600" dirty="0" smtClean="0">
                <a:solidFill>
                  <a:srgbClr val="BFBFBF"/>
                </a:solidFill>
              </a:rPr>
              <a:t> (&lt;</a:t>
            </a:r>
            <a:r>
              <a:rPr lang="en-US" sz="3600" i="1" dirty="0" smtClean="0">
                <a:solidFill>
                  <a:srgbClr val="BFBFBF"/>
                </a:solidFill>
              </a:rPr>
              <a:t>b</a:t>
            </a:r>
            <a:r>
              <a:rPr lang="en-US" sz="3600" dirty="0" smtClean="0">
                <a:solidFill>
                  <a:srgbClr val="BFBFBF"/>
                </a:solidFill>
              </a:rPr>
              <a:t>)</a:t>
            </a:r>
            <a:endParaRPr lang="en-US" sz="3600" dirty="0">
              <a:solidFill>
                <a:srgbClr val="BFBFB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95600" y="5791200"/>
            <a:ext cx="3352800" cy="646331"/>
          </a:xfrm>
          <a:prstGeom prst="rect">
            <a:avLst/>
          </a:prstGeom>
          <a:noFill/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[</a:t>
            </a:r>
            <a:r>
              <a:rPr lang="en-US" sz="3600" dirty="0" smtClean="0"/>
              <a:t>if &lt; (</a:t>
            </a:r>
            <a:r>
              <a:rPr lang="en-US" sz="3600" i="1" dirty="0" smtClean="0"/>
              <a:t>a</a:t>
            </a:r>
            <a:r>
              <a:rPr lang="en-US" sz="3600" dirty="0" smtClean="0"/>
              <a:t> + </a:t>
            </a:r>
            <a:r>
              <a:rPr lang="en-US" sz="3600" i="1" dirty="0" smtClean="0"/>
              <a:t>c</a:t>
            </a:r>
            <a:r>
              <a:rPr lang="en-US" sz="3600" dirty="0" smtClean="0"/>
              <a:t>)(1+</a:t>
            </a:r>
            <a:r>
              <a:rPr lang="en-US" sz="3600" i="1" dirty="0" smtClean="0"/>
              <a:t>t</a:t>
            </a:r>
            <a:r>
              <a:rPr lang="en-US" sz="3600" dirty="0" smtClean="0"/>
              <a:t>)]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317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/>
      <p:bldP spid="47" grpId="0"/>
      <p:bldP spid="52" grpId="0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With B-C FTA and binding ROO, </a:t>
            </a:r>
          </a:p>
          <a:p>
            <a:pPr lvl="1"/>
            <a:r>
              <a:rPr lang="en-US" sz="2400" dirty="0" smtClean="0"/>
              <a:t>If (</a:t>
            </a:r>
            <a:r>
              <a:rPr lang="en-US" sz="2400" i="1" dirty="0" err="1" smtClean="0"/>
              <a:t>b</a:t>
            </a:r>
            <a:r>
              <a:rPr lang="en-US" sz="2400" dirty="0" err="1" smtClean="0"/>
              <a:t>+</a:t>
            </a:r>
            <a:r>
              <a:rPr lang="en-US" sz="2400" i="1" dirty="0" err="1" smtClean="0"/>
              <a:t>c</a:t>
            </a:r>
            <a:r>
              <a:rPr lang="en-US" sz="2400" dirty="0" smtClean="0"/>
              <a:t>) &lt; (1+</a:t>
            </a:r>
            <a:r>
              <a:rPr lang="en-US" sz="2400" i="1" dirty="0" smtClean="0"/>
              <a:t>t</a:t>
            </a:r>
            <a:r>
              <a:rPr lang="en-US" sz="2400" dirty="0" smtClean="0"/>
              <a:t>)(</a:t>
            </a:r>
            <a:r>
              <a:rPr lang="en-US" sz="2400" i="1" dirty="0" smtClean="0"/>
              <a:t>a</a:t>
            </a:r>
            <a:r>
              <a:rPr lang="en-US" sz="2400" dirty="0" smtClean="0"/>
              <a:t>+</a:t>
            </a:r>
            <a:r>
              <a:rPr lang="en-US" sz="2400" i="1" dirty="0" smtClean="0"/>
              <a:t>c</a:t>
            </a:r>
            <a:r>
              <a:rPr lang="en-US" sz="2400" dirty="0" smtClean="0"/>
              <a:t>),  then producer sources in B </a:t>
            </a:r>
          </a:p>
          <a:p>
            <a:r>
              <a:rPr lang="en-US" dirty="0" smtClean="0"/>
              <a:t>Define Input Protection (IP):</a:t>
            </a:r>
          </a:p>
          <a:p>
            <a:pPr lvl="1"/>
            <a:r>
              <a:rPr lang="en-US" dirty="0" smtClean="0"/>
              <a:t>IP, due to ROO, is maximum by which </a:t>
            </a:r>
            <a:r>
              <a:rPr lang="en-US" i="1" dirty="0" smtClean="0"/>
              <a:t>b</a:t>
            </a:r>
            <a:r>
              <a:rPr lang="en-US" dirty="0" smtClean="0"/>
              <a:t> can exceed </a:t>
            </a:r>
            <a:r>
              <a:rPr lang="en-US" i="1" dirty="0" smtClean="0"/>
              <a:t>a</a:t>
            </a:r>
            <a:r>
              <a:rPr lang="en-US" dirty="0" smtClean="0"/>
              <a:t> and still be sourced in B:</a:t>
            </a:r>
          </a:p>
          <a:p>
            <a:pPr lvl="2"/>
            <a:r>
              <a:rPr lang="en-US" dirty="0" smtClean="0"/>
              <a:t>IP = max{(</a:t>
            </a:r>
            <a:r>
              <a:rPr lang="en-US" i="1" dirty="0" smtClean="0"/>
              <a:t>b</a:t>
            </a:r>
            <a:r>
              <a:rPr lang="en-US" dirty="0" smtClean="0"/>
              <a:t>-</a:t>
            </a:r>
            <a:r>
              <a:rPr lang="en-US" i="1" dirty="0" smtClean="0"/>
              <a:t>a</a:t>
            </a:r>
            <a:r>
              <a:rPr lang="en-US" dirty="0" smtClean="0"/>
              <a:t>)/</a:t>
            </a:r>
            <a:r>
              <a:rPr lang="en-US" i="1" dirty="0" smtClean="0"/>
              <a:t>a</a:t>
            </a:r>
            <a:r>
              <a:rPr lang="en-US" dirty="0" smtClean="0"/>
              <a:t> | (</a:t>
            </a:r>
            <a:r>
              <a:rPr lang="en-US" i="1" dirty="0" err="1" smtClean="0"/>
              <a:t>b</a:t>
            </a:r>
            <a:r>
              <a:rPr lang="en-US" dirty="0" err="1" smtClean="0"/>
              <a:t>+</a:t>
            </a:r>
            <a:r>
              <a:rPr lang="en-US" i="1" dirty="0" err="1" smtClean="0"/>
              <a:t>c</a:t>
            </a:r>
            <a:r>
              <a:rPr lang="en-US" dirty="0" smtClean="0"/>
              <a:t>) ≤ (1+</a:t>
            </a:r>
            <a:r>
              <a:rPr lang="en-US" i="1" dirty="0" smtClean="0"/>
              <a:t>t</a:t>
            </a:r>
            <a:r>
              <a:rPr lang="en-US" dirty="0" smtClean="0"/>
              <a:t>)(</a:t>
            </a:r>
            <a:r>
              <a:rPr lang="en-US" i="1" dirty="0" smtClean="0"/>
              <a:t>a</a:t>
            </a:r>
            <a:r>
              <a:rPr lang="en-US" dirty="0" smtClean="0"/>
              <a:t>+</a:t>
            </a:r>
            <a:r>
              <a:rPr lang="en-US" i="1" dirty="0" smtClean="0"/>
              <a:t>c</a:t>
            </a:r>
            <a:r>
              <a:rPr lang="en-US" dirty="0" smtClean="0"/>
              <a:t>)} </a:t>
            </a:r>
          </a:p>
          <a:p>
            <a:pPr lvl="2"/>
            <a:r>
              <a:rPr lang="en-US" i="1" dirty="0" err="1" smtClean="0"/>
              <a:t>b</a:t>
            </a:r>
            <a:r>
              <a:rPr lang="en-US" i="1" baseline="30000" dirty="0" err="1" smtClean="0"/>
              <a:t>max</a:t>
            </a:r>
            <a:r>
              <a:rPr lang="en-US" i="1" dirty="0" smtClean="0"/>
              <a:t> + c = </a:t>
            </a:r>
            <a:r>
              <a:rPr lang="en-US" dirty="0" smtClean="0"/>
              <a:t>(1+</a:t>
            </a:r>
            <a:r>
              <a:rPr lang="en-US" i="1" dirty="0"/>
              <a:t>t</a:t>
            </a:r>
            <a:r>
              <a:rPr lang="en-US" dirty="0"/>
              <a:t>)(</a:t>
            </a:r>
            <a:r>
              <a:rPr lang="en-US" i="1" dirty="0" err="1"/>
              <a:t>a</a:t>
            </a:r>
            <a:r>
              <a:rPr lang="en-US" dirty="0" err="1"/>
              <a:t>+</a:t>
            </a:r>
            <a:r>
              <a:rPr lang="en-US" i="1" dirty="0" err="1"/>
              <a:t>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IP = (</a:t>
            </a:r>
            <a:r>
              <a:rPr lang="en-US" i="1" dirty="0" err="1"/>
              <a:t>b</a:t>
            </a:r>
            <a:r>
              <a:rPr lang="en-US" i="1" baseline="30000" dirty="0" err="1"/>
              <a:t>max</a:t>
            </a:r>
            <a:r>
              <a:rPr lang="en-US" dirty="0" smtClean="0"/>
              <a:t>-</a:t>
            </a:r>
            <a:r>
              <a:rPr lang="en-US" i="1" dirty="0"/>
              <a:t>a</a:t>
            </a:r>
            <a:r>
              <a:rPr lang="en-US" dirty="0"/>
              <a:t>)/</a:t>
            </a:r>
            <a:r>
              <a:rPr lang="en-US" i="1" dirty="0" smtClean="0"/>
              <a:t>a = </a:t>
            </a:r>
            <a:r>
              <a:rPr lang="en-US" dirty="0" smtClean="0"/>
              <a:t>[</a:t>
            </a:r>
            <a:r>
              <a:rPr lang="en-US" dirty="0"/>
              <a:t>(1+</a:t>
            </a:r>
            <a:r>
              <a:rPr lang="en-US" i="1" dirty="0"/>
              <a:t>t</a:t>
            </a:r>
            <a:r>
              <a:rPr lang="en-US" dirty="0"/>
              <a:t>)(</a:t>
            </a:r>
            <a:r>
              <a:rPr lang="en-US" i="1" dirty="0" err="1"/>
              <a:t>a</a:t>
            </a:r>
            <a:r>
              <a:rPr lang="en-US" dirty="0" err="1"/>
              <a:t>+</a:t>
            </a:r>
            <a:r>
              <a:rPr lang="en-US" i="1" dirty="0" err="1"/>
              <a:t>c</a:t>
            </a:r>
            <a:r>
              <a:rPr lang="en-US" dirty="0" smtClean="0"/>
              <a:t>)-</a:t>
            </a:r>
            <a:r>
              <a:rPr lang="en-US" i="1" dirty="0" smtClean="0"/>
              <a:t>c</a:t>
            </a:r>
            <a:r>
              <a:rPr lang="en-US" dirty="0" smtClean="0"/>
              <a:t>-</a:t>
            </a:r>
            <a:r>
              <a:rPr lang="en-US" i="1" dirty="0" smtClean="0"/>
              <a:t>a</a:t>
            </a:r>
            <a:r>
              <a:rPr lang="en-US" dirty="0" smtClean="0"/>
              <a:t>]/</a:t>
            </a:r>
            <a:r>
              <a:rPr lang="en-US" i="1" dirty="0" smtClean="0"/>
              <a:t>a = t</a:t>
            </a:r>
            <a:r>
              <a:rPr lang="en-US" dirty="0" smtClean="0"/>
              <a:t>(</a:t>
            </a:r>
            <a:r>
              <a:rPr lang="en-US" i="1" dirty="0" err="1" smtClean="0"/>
              <a:t>a+c</a:t>
            </a:r>
            <a:r>
              <a:rPr lang="en-US" dirty="0" smtClean="0"/>
              <a:t>)/</a:t>
            </a:r>
            <a:r>
              <a:rPr lang="en-US" i="1" dirty="0" smtClean="0"/>
              <a:t>a</a:t>
            </a:r>
            <a:endParaRPr lang="en-US" dirty="0" smtClean="0"/>
          </a:p>
          <a:p>
            <a:pPr lvl="2"/>
            <a:r>
              <a:rPr lang="en-US" dirty="0" smtClean="0"/>
              <a:t>=&gt; IP =  </a:t>
            </a:r>
            <a:r>
              <a:rPr lang="en-US" i="1" dirty="0" smtClean="0"/>
              <a:t>t</a:t>
            </a:r>
            <a:r>
              <a:rPr lang="en-US" dirty="0" smtClean="0"/>
              <a:t> +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/</a:t>
            </a:r>
            <a:r>
              <a:rPr lang="en-US" i="1" dirty="0" smtClean="0"/>
              <a:t>a</a:t>
            </a:r>
            <a:r>
              <a:rPr lang="en-US" dirty="0" smtClean="0"/>
              <a:t>) 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0" y="5334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Example 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F52"/>
              </a:solidFill>
              <a:effectLst/>
              <a:uLnTx/>
              <a:uFillTx/>
              <a:latin typeface="Palatino Linotype"/>
              <a:ea typeface="ＭＳ Ｐゴシック" charset="-128"/>
              <a:cs typeface="Palatino Linotyp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5410200"/>
            <a:ext cx="2057400" cy="657694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81600" y="5791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charset="2"/>
              <a:buChar char="Ø"/>
            </a:pPr>
            <a:r>
              <a:rPr lang="en-US" sz="2400" dirty="0" smtClean="0"/>
              <a:t>Note:  IP &gt; </a:t>
            </a:r>
            <a:r>
              <a:rPr lang="en-US" sz="2400" i="1" dirty="0" smtClean="0"/>
              <a:t>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39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IP = </a:t>
            </a:r>
            <a:r>
              <a:rPr lang="en-US" i="1" dirty="0"/>
              <a:t>t</a:t>
            </a:r>
            <a:r>
              <a:rPr lang="en-US" dirty="0"/>
              <a:t> +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/</a:t>
            </a:r>
            <a:r>
              <a:rPr lang="en-US" i="1" dirty="0"/>
              <a:t>a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sz="2800" dirty="0" smtClean="0"/>
              <a:t>Thus the equivalent </a:t>
            </a:r>
            <a:r>
              <a:rPr lang="en-US" sz="2800" i="1" dirty="0" smtClean="0"/>
              <a:t>ad valorem</a:t>
            </a:r>
            <a:r>
              <a:rPr lang="en-US" sz="2800" dirty="0" smtClean="0"/>
              <a:t> protection provided by a binding ROO to an input is </a:t>
            </a:r>
            <a:r>
              <a:rPr lang="en-US" sz="2800" u="sng" dirty="0" smtClean="0"/>
              <a:t>larger</a:t>
            </a:r>
            <a:r>
              <a:rPr lang="en-US" sz="2800" dirty="0" smtClean="0"/>
              <a:t> than the tariff in the FTA partner country on the output.</a:t>
            </a:r>
          </a:p>
          <a:p>
            <a:pPr marL="342900" lvl="2" indent="-342900"/>
            <a:r>
              <a:rPr lang="en-US" sz="3200" dirty="0"/>
              <a:t>e.g., </a:t>
            </a:r>
            <a:endParaRPr lang="en-US" sz="3200" dirty="0" smtClean="0"/>
          </a:p>
          <a:p>
            <a:pPr marL="800100" lvl="3" indent="-342900"/>
            <a:r>
              <a:rPr lang="en-US" sz="2400" dirty="0" smtClean="0"/>
              <a:t>if input is half the value of output, </a:t>
            </a:r>
            <a:r>
              <a:rPr lang="en-US" sz="2400" i="1" dirty="0" smtClean="0"/>
              <a:t>c</a:t>
            </a:r>
            <a:r>
              <a:rPr lang="en-US" sz="2400" dirty="0" smtClean="0"/>
              <a:t>=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&amp; IP = 2</a:t>
            </a:r>
            <a:r>
              <a:rPr lang="en-US" sz="2400" i="1" dirty="0" smtClean="0"/>
              <a:t>t</a:t>
            </a:r>
          </a:p>
          <a:p>
            <a:pPr marL="800100" lvl="3" indent="-342900"/>
            <a:r>
              <a:rPr lang="en-US" sz="2400" dirty="0" smtClean="0"/>
              <a:t>If input is 1/x the value of output, IP = </a:t>
            </a:r>
            <a:r>
              <a:rPr lang="en-US" sz="2400" i="1" dirty="0" err="1" smtClean="0"/>
              <a:t>xt</a:t>
            </a:r>
            <a:endParaRPr lang="en-US" sz="2400" dirty="0" smtClean="0"/>
          </a:p>
          <a:p>
            <a:endParaRPr lang="en-US" sz="4000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0" y="5334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Example 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F52"/>
              </a:solidFill>
              <a:effectLst/>
              <a:uLnTx/>
              <a:uFillTx/>
              <a:latin typeface="Palatino Linotype"/>
              <a:ea typeface="ＭＳ Ｐゴシック" charset="-128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74253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50975"/>
            <a:ext cx="7239000" cy="4873625"/>
          </a:xfrm>
        </p:spPr>
        <p:txBody>
          <a:bodyPr>
            <a:noAutofit/>
          </a:bodyPr>
          <a:lstStyle/>
          <a:p>
            <a:r>
              <a:rPr lang="en-US" sz="2400" dirty="0" smtClean="0"/>
              <a:t>Can the proliferation of </a:t>
            </a:r>
            <a:r>
              <a:rPr lang="en-US" sz="2400" dirty="0" err="1" smtClean="0"/>
              <a:t>FTAs</a:t>
            </a:r>
            <a:r>
              <a:rPr lang="en-US" sz="2400" dirty="0" smtClean="0"/>
              <a:t> be harmful?</a:t>
            </a:r>
          </a:p>
          <a:p>
            <a:r>
              <a:rPr lang="en-US" sz="2400" dirty="0" smtClean="0"/>
              <a:t>Standard trade diversion suggests that 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ndividual FTAs could lower world welfare, 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ut if FTAs became ubiquitous, that would not happen.</a:t>
            </a:r>
          </a:p>
          <a:p>
            <a:pPr lvl="2"/>
            <a:r>
              <a:rPr lang="en-US" sz="1600" dirty="0" smtClean="0"/>
              <a:t>If every country were to have an FTA with every other country, then there would be no trade diversion.</a:t>
            </a:r>
          </a:p>
          <a:p>
            <a:pPr lvl="1"/>
            <a:r>
              <a:rPr lang="en-US" sz="2000" dirty="0" smtClean="0"/>
              <a:t>Examples:  </a:t>
            </a:r>
          </a:p>
          <a:p>
            <a:pPr lvl="2"/>
            <a:r>
              <a:rPr lang="en-US" sz="1600" dirty="0" smtClean="0"/>
              <a:t>US</a:t>
            </a:r>
            <a:r>
              <a:rPr lang="en-US" sz="1600" dirty="0"/>
              <a:t>-Singapore 2004</a:t>
            </a:r>
          </a:p>
          <a:p>
            <a:pPr lvl="2"/>
            <a:r>
              <a:rPr lang="en-US" sz="1600" dirty="0"/>
              <a:t>Singapore-Korea 2006</a:t>
            </a:r>
          </a:p>
          <a:p>
            <a:pPr lvl="2"/>
            <a:r>
              <a:rPr lang="en-US" sz="1600" dirty="0" smtClean="0"/>
              <a:t>US-Peru 2009</a:t>
            </a:r>
          </a:p>
          <a:p>
            <a:pPr lvl="2"/>
            <a:r>
              <a:rPr lang="en-US" sz="1600" dirty="0" smtClean="0"/>
              <a:t>Singapore-Peru 2009</a:t>
            </a:r>
          </a:p>
          <a:p>
            <a:pPr lvl="2"/>
            <a:r>
              <a:rPr lang="en-US" sz="1600" dirty="0" smtClean="0"/>
              <a:t>Korea-Peru 2011</a:t>
            </a:r>
          </a:p>
          <a:p>
            <a:pPr lvl="2"/>
            <a:r>
              <a:rPr lang="en-US" sz="1600" dirty="0" smtClean="0"/>
              <a:t>US-Korea 2011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The Issue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Result:  Input protection provided by ROO is larger the smaller is the input’s share in value of final output.</a:t>
            </a:r>
          </a:p>
          <a:p>
            <a:r>
              <a:rPr lang="en-US" dirty="0" smtClean="0"/>
              <a:t>Caveat:  This assumes that ROO is binding regardless of that share.  </a:t>
            </a:r>
          </a:p>
          <a:p>
            <a:pPr lvl="1"/>
            <a:r>
              <a:rPr lang="en-US" dirty="0" smtClean="0"/>
              <a:t>That is often not the case:  some ROOs bind only beyond some fraction of value added.</a:t>
            </a:r>
          </a:p>
          <a:p>
            <a:pPr lvl="1"/>
            <a:r>
              <a:rPr lang="en-US" dirty="0" smtClean="0"/>
              <a:t>But not all ROOs take that form.</a:t>
            </a:r>
          </a:p>
          <a:p>
            <a:pPr lvl="1"/>
            <a:endParaRPr lang="en-US" dirty="0" smtClean="0"/>
          </a:p>
          <a:p>
            <a:endParaRPr lang="en-US" sz="4000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0" y="5334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Example 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F52"/>
              </a:solidFill>
              <a:effectLst/>
              <a:uLnTx/>
              <a:uFillTx/>
              <a:latin typeface="Palatino Linotype"/>
              <a:ea typeface="ＭＳ Ｐゴシック" charset="-128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83488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 from Example 1</a:t>
            </a:r>
          </a:p>
          <a:p>
            <a:pPr lvl="1"/>
            <a:r>
              <a:rPr lang="en-US" dirty="0" smtClean="0"/>
              <a:t>FTAs with ROOs can raise protection on inputs</a:t>
            </a:r>
          </a:p>
          <a:p>
            <a:pPr lvl="1"/>
            <a:r>
              <a:rPr lang="en-US" dirty="0" smtClean="0"/>
              <a:t>But of course they reduce protection on outputs</a:t>
            </a:r>
          </a:p>
          <a:p>
            <a:pPr lvl="1"/>
            <a:r>
              <a:rPr lang="en-US" dirty="0" smtClean="0"/>
              <a:t>So can they be, on net, harmful?</a:t>
            </a:r>
          </a:p>
          <a:p>
            <a:pPr lvl="1"/>
            <a:r>
              <a:rPr lang="en-US" dirty="0" smtClean="0"/>
              <a:t>For that I turn to a different example, in general equilibrium</a:t>
            </a:r>
          </a:p>
          <a:p>
            <a:pPr lvl="1"/>
            <a:endParaRPr lang="en-US" dirty="0" smtClean="0"/>
          </a:p>
          <a:p>
            <a:endParaRPr lang="en-US" sz="4000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0" y="5334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Example 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F52"/>
              </a:solidFill>
              <a:effectLst/>
              <a:uLnTx/>
              <a:uFillTx/>
              <a:latin typeface="Palatino Linotype"/>
              <a:ea typeface="ＭＳ Ｐゴシック" charset="-128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02049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2. (General equilibrium)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2057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3 countries, each with same amount of labor</a:t>
            </a:r>
          </a:p>
          <a:p>
            <a:r>
              <a:rPr lang="en-US" sz="2400" dirty="0" smtClean="0"/>
              <a:t>3 industries (but 6 goods)</a:t>
            </a:r>
          </a:p>
          <a:p>
            <a:r>
              <a:rPr lang="en-US" sz="2400" dirty="0" smtClean="0"/>
              <a:t>Goods demanded in fixed proportions (X=Y=Z)</a:t>
            </a:r>
          </a:p>
          <a:p>
            <a:r>
              <a:rPr lang="en-US" sz="2400" dirty="0" smtClean="0"/>
              <a:t>Each industry has separate </a:t>
            </a:r>
            <a:r>
              <a:rPr lang="en-US" sz="2400" u="sng" dirty="0" smtClean="0"/>
              <a:t>input</a:t>
            </a:r>
            <a:r>
              <a:rPr lang="en-US" sz="2400" dirty="0" smtClean="0"/>
              <a:t> &amp; </a:t>
            </a:r>
            <a:r>
              <a:rPr lang="en-US" sz="2400" u="sng" dirty="0" smtClean="0"/>
              <a:t>output</a:t>
            </a:r>
          </a:p>
          <a:p>
            <a:r>
              <a:rPr lang="en-US" sz="2400" dirty="0" smtClean="0"/>
              <a:t>Constant labor requirements (</a:t>
            </a:r>
            <a:r>
              <a:rPr lang="en-US" sz="2400" i="1" dirty="0" smtClean="0"/>
              <a:t>a la</a:t>
            </a:r>
            <a:r>
              <a:rPr lang="en-US" sz="2400" dirty="0" smtClean="0"/>
              <a:t> Ricardo)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2"/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309939"/>
              </p:ext>
            </p:extLst>
          </p:nvPr>
        </p:nvGraphicFramePr>
        <p:xfrm>
          <a:off x="1295400" y="3733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2. (General equilibrium)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2057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3 countries, each with same amount of labor</a:t>
            </a:r>
          </a:p>
          <a:p>
            <a:r>
              <a:rPr lang="en-US" sz="2400" dirty="0" smtClean="0"/>
              <a:t>3 industries (but 6 goods)</a:t>
            </a:r>
          </a:p>
          <a:p>
            <a:r>
              <a:rPr lang="en-US" sz="2400" dirty="0" smtClean="0"/>
              <a:t>Goods demanded in fixed proportions (X=Y=Z)</a:t>
            </a:r>
          </a:p>
          <a:p>
            <a:r>
              <a:rPr lang="en-US" sz="2400" dirty="0" smtClean="0"/>
              <a:t>Each industry has separate </a:t>
            </a:r>
            <a:r>
              <a:rPr lang="en-US" sz="2400" u="sng" dirty="0" smtClean="0"/>
              <a:t>input</a:t>
            </a:r>
            <a:r>
              <a:rPr lang="en-US" sz="2400" dirty="0" smtClean="0"/>
              <a:t> &amp; </a:t>
            </a:r>
            <a:r>
              <a:rPr lang="en-US" sz="2400" u="sng" dirty="0" smtClean="0"/>
              <a:t>output</a:t>
            </a:r>
          </a:p>
          <a:p>
            <a:r>
              <a:rPr lang="en-US" sz="2400" dirty="0" smtClean="0"/>
              <a:t>Constant labor requirements (</a:t>
            </a:r>
            <a:r>
              <a:rPr lang="en-US" sz="2400" i="1" dirty="0" smtClean="0"/>
              <a:t>a la</a:t>
            </a:r>
            <a:r>
              <a:rPr lang="en-US" sz="2400" dirty="0" smtClean="0"/>
              <a:t> Ricardo)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2"/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230763"/>
              </p:ext>
            </p:extLst>
          </p:nvPr>
        </p:nvGraphicFramePr>
        <p:xfrm>
          <a:off x="1295400" y="3733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869176"/>
              </p:ext>
            </p:extLst>
          </p:nvPr>
        </p:nvGraphicFramePr>
        <p:xfrm>
          <a:off x="3276600" y="5638800"/>
          <a:ext cx="5626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1" name="Document" r:id="rId3" imgW="5626100" imgH="850900" progId="Word.Document.12">
                  <p:link updateAutomatic="1"/>
                </p:oleObj>
              </mc:Choice>
              <mc:Fallback>
                <p:oleObj name="Document" r:id="rId3" imgW="5626100" imgH="8509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638800"/>
                        <a:ext cx="56261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30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95400" y="3352800"/>
            <a:ext cx="4105571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Comparative advantage if “fragmentation”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possible </a:t>
            </a:r>
            <a:endParaRPr lang="en-US" sz="2400" dirty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4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 and output must be produced together,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6096000" y="4038600"/>
          <a:ext cx="56261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8" name="Document" r:id="rId3" imgW="5626100" imgH="1181100" progId="Word.Document.12">
                  <p:link updateAutomatic="1"/>
                </p:oleObj>
              </mc:Choice>
              <mc:Fallback>
                <p:oleObj name="Document" r:id="rId3" imgW="5626100" imgH="1181100" progId="Word.Document.12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038600"/>
                        <a:ext cx="56261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3709805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Comparative advantage if fragmentation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possible and there is multilateral free trade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943600" y="3810000"/>
          <a:ext cx="56261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name="Document" r:id="rId3" imgW="5626100" imgH="1524000" progId="Word.Document.12">
                  <p:link updateAutomatic="1"/>
                </p:oleObj>
              </mc:Choice>
              <mc:Fallback>
                <p:oleObj name="Document" r:id="rId3" imgW="5626100" imgH="1524000" progId="Word.Document.12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10000"/>
                        <a:ext cx="56261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3709805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Comparative advantage if fragmentation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</a:t>
            </a: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possible and there is multilateral free trade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943600" y="3810000"/>
          <a:ext cx="56261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4" name="Document" r:id="rId3" imgW="5626100" imgH="1524000" progId="Word.Document.12">
                  <p:link updateAutomatic="1"/>
                </p:oleObj>
              </mc:Choice>
              <mc:Fallback>
                <p:oleObj name="Document" r:id="rId3" imgW="5626100" imgH="15240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10000"/>
                        <a:ext cx="56261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762000"/>
            <a:ext cx="5867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Flows: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2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Inputs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rgbClr val="0072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2362200"/>
            <a:ext cx="2895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1600" y="2743200"/>
            <a:ext cx="26670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3124200"/>
            <a:ext cx="4343400" cy="1588"/>
          </a:xfrm>
          <a:prstGeom prst="straightConnector1">
            <a:avLst/>
          </a:prstGeom>
          <a:ln>
            <a:solidFill>
              <a:srgbClr val="00721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3709805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Comparative advantage if fragmentation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</a:t>
            </a: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possible and there is multilateral free trade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943600" y="3810000"/>
          <a:ext cx="56261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8" name="Document" r:id="rId3" imgW="5626100" imgH="1524000" progId="Word.Document.12">
                  <p:link updateAutomatic="1"/>
                </p:oleObj>
              </mc:Choice>
              <mc:Fallback>
                <p:oleObj name="Document" r:id="rId3" imgW="5626100" imgH="15240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10000"/>
                        <a:ext cx="56261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762000"/>
            <a:ext cx="5867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Flows: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2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Inputs</a:t>
            </a:r>
            <a:r>
              <a:rPr lang="en-US" sz="3200" dirty="0" smtClean="0">
                <a:solidFill>
                  <a:srgbClr val="002F52"/>
                </a:solidFill>
              </a:rPr>
              <a:t>,</a:t>
            </a:r>
            <a:r>
              <a:rPr lang="en-US" sz="3200" dirty="0" smtClean="0">
                <a:solidFill>
                  <a:srgbClr val="007212"/>
                </a:solidFill>
              </a:rPr>
              <a:t> </a:t>
            </a:r>
            <a:r>
              <a:rPr lang="en-US" sz="3200" dirty="0" smtClean="0">
                <a:solidFill>
                  <a:srgbClr val="00487B"/>
                </a:solidFill>
              </a:rPr>
              <a:t>Outputs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rgbClr val="0072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2362200"/>
            <a:ext cx="2895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1600" y="2743200"/>
            <a:ext cx="26670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3124200"/>
            <a:ext cx="4343400" cy="1588"/>
          </a:xfrm>
          <a:prstGeom prst="straightConnector1">
            <a:avLst/>
          </a:prstGeom>
          <a:ln>
            <a:solidFill>
              <a:srgbClr val="00721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2895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7162800" y="2514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495800" y="2133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343400" y="2895600"/>
            <a:ext cx="27432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1600200" y="2133600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4495800" y="25146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1600200" y="2895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3709805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But note that some of these exports (in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) use inputs from a third country.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They may not satisfy </a:t>
            </a:r>
            <a:r>
              <a:rPr lang="en-US" sz="2400" dirty="0" err="1" smtClean="0"/>
              <a:t>ROOs</a:t>
            </a:r>
            <a:r>
              <a:rPr lang="en-US" sz="2400" dirty="0" smtClean="0"/>
              <a:t>, once </a:t>
            </a:r>
            <a:r>
              <a:rPr lang="en-US" sz="2400" dirty="0" err="1" smtClean="0"/>
              <a:t>FTAs</a:t>
            </a:r>
            <a:r>
              <a:rPr lang="en-US" sz="2400" dirty="0" smtClean="0"/>
              <a:t> exist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762000"/>
            <a:ext cx="5867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Flows: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2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Inputs</a:t>
            </a:r>
            <a:r>
              <a:rPr lang="en-US" sz="3200" dirty="0" smtClean="0">
                <a:solidFill>
                  <a:srgbClr val="002F52"/>
                </a:solidFill>
              </a:rPr>
              <a:t>,</a:t>
            </a:r>
            <a:r>
              <a:rPr lang="en-US" sz="3200" dirty="0" smtClean="0">
                <a:solidFill>
                  <a:srgbClr val="007212"/>
                </a:solidFill>
              </a:rPr>
              <a:t> </a:t>
            </a:r>
            <a:r>
              <a:rPr lang="en-US" sz="3200" dirty="0" smtClean="0">
                <a:solidFill>
                  <a:srgbClr val="00487B"/>
                </a:solidFill>
              </a:rPr>
              <a:t>Outputs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rgbClr val="0072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2362200"/>
            <a:ext cx="2895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1600" y="2743200"/>
            <a:ext cx="26670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3124200"/>
            <a:ext cx="4343400" cy="1588"/>
          </a:xfrm>
          <a:prstGeom prst="straightConnector1">
            <a:avLst/>
          </a:prstGeom>
          <a:ln>
            <a:solidFill>
              <a:srgbClr val="00721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1600200" y="2133600"/>
            <a:ext cx="3581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343400" y="2895600"/>
            <a:ext cx="27432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6248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41910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Note:  Even with </a:t>
            </a:r>
            <a:r>
              <a:rPr lang="en-US" sz="2400" i="1" dirty="0" smtClean="0"/>
              <a:t>ad valorem</a:t>
            </a:r>
            <a:r>
              <a:rPr lang="en-US" sz="2400" dirty="0" smtClean="0"/>
              <a:t> tariff, </a:t>
            </a:r>
            <a:r>
              <a:rPr lang="en-US" sz="2400" i="1" dirty="0" smtClean="0"/>
              <a:t>t</a:t>
            </a:r>
            <a:r>
              <a:rPr lang="en-US" sz="2400" dirty="0" smtClean="0"/>
              <a:t>, on all trade,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/>
              <a:t>	if </a:t>
            </a:r>
            <a:r>
              <a:rPr lang="en-US" sz="2400" i="1" dirty="0" smtClean="0"/>
              <a:t>t </a:t>
            </a:r>
            <a:r>
              <a:rPr lang="en-US" sz="2400" dirty="0" smtClean="0"/>
              <a:t>&lt; ~30%, result is same as with Free Trade (FT),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/>
              <a:t>	since </a:t>
            </a:r>
            <a:r>
              <a:rPr lang="en-US" sz="2400" i="1" dirty="0" smtClean="0"/>
              <a:t>t</a:t>
            </a:r>
            <a:r>
              <a:rPr lang="en-US" sz="2400" dirty="0" smtClean="0"/>
              <a:t> is less than cost advantage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762000"/>
            <a:ext cx="5867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Flows: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2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Inputs</a:t>
            </a:r>
            <a:r>
              <a:rPr lang="en-US" sz="3200" dirty="0" smtClean="0">
                <a:solidFill>
                  <a:srgbClr val="002F52"/>
                </a:solidFill>
              </a:rPr>
              <a:t>,</a:t>
            </a:r>
            <a:r>
              <a:rPr lang="en-US" sz="3200" dirty="0" smtClean="0">
                <a:solidFill>
                  <a:srgbClr val="007212"/>
                </a:solidFill>
              </a:rPr>
              <a:t> </a:t>
            </a:r>
            <a:r>
              <a:rPr lang="en-US" sz="3200" dirty="0" smtClean="0">
                <a:solidFill>
                  <a:srgbClr val="00487B"/>
                </a:solidFill>
              </a:rPr>
              <a:t>Outputs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rgbClr val="0072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2362200"/>
            <a:ext cx="2895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1600" y="2743200"/>
            <a:ext cx="26670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3124200"/>
            <a:ext cx="4343400" cy="1588"/>
          </a:xfrm>
          <a:prstGeom prst="straightConnector1">
            <a:avLst/>
          </a:prstGeom>
          <a:ln>
            <a:solidFill>
              <a:srgbClr val="00721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2895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7162800" y="2514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1600200" y="2133600"/>
            <a:ext cx="3581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343400" y="2895600"/>
            <a:ext cx="27432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5410200" y="3657600"/>
          <a:ext cx="56261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5" name="Document" r:id="rId3" imgW="5626100" imgH="1854200" progId="Word.Document.12">
                  <p:link updateAutomatic="1"/>
                </p:oleObj>
              </mc:Choice>
              <mc:Fallback>
                <p:oleObj name="Document" r:id="rId3" imgW="5626100" imgH="18542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657600"/>
                        <a:ext cx="56261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0800000">
            <a:off x="4495800" y="25146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600200" y="2895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1524000" y="6019800"/>
            <a:ext cx="7010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E.g., B’s price of X to A:  1.3(1+1.3(1)) = 2.99 &lt; 3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600200"/>
            <a:ext cx="1752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S. Korea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1600200"/>
            <a:ext cx="137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U.S.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4191000"/>
            <a:ext cx="2133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Singapore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4191000"/>
            <a:ext cx="1752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Peru</a:t>
            </a:r>
            <a:endParaRPr lang="en-US" sz="3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810000" y="2286000"/>
            <a:ext cx="2057400" cy="1828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098403">
            <a:off x="3872926" y="28729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2004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33800" y="2362200"/>
            <a:ext cx="0" cy="1752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2965966" y="30538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2006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943600" y="2286000"/>
            <a:ext cx="0" cy="1828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5295900" y="29337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2009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844534" y="3308866"/>
            <a:ext cx="0" cy="1752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62400" y="3810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2009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810000" y="2438400"/>
            <a:ext cx="1905000" cy="1676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518062">
            <a:off x="4023309" y="295155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733800" y="2209800"/>
            <a:ext cx="2057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62400" y="1828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5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/>
      <p:bldP spid="15" grpId="0"/>
      <p:bldP spid="17" grpId="0"/>
      <p:bldP spid="19" grpId="0"/>
      <p:bldP spid="19" grpId="1"/>
      <p:bldP spid="24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200400"/>
            <a:ext cx="73152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Now suppose: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3 bilateral </a:t>
            </a:r>
            <a:r>
              <a:rPr lang="en-US" sz="2400" dirty="0" err="1" smtClean="0"/>
              <a:t>FTAs</a:t>
            </a: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err="1" smtClean="0"/>
              <a:t>ROOs</a:t>
            </a:r>
            <a:r>
              <a:rPr lang="en-US" sz="2400" dirty="0" smtClean="0"/>
              <a:t> inhibit  output-trades shown by </a:t>
            </a:r>
            <a:r>
              <a:rPr lang="en-US" sz="2400" dirty="0" smtClean="0">
                <a:solidFill>
                  <a:srgbClr val="FF0000"/>
                </a:solidFill>
              </a:rPr>
              <a:t>red </a:t>
            </a:r>
            <a:r>
              <a:rPr lang="en-US" sz="2400" dirty="0" smtClean="0"/>
              <a:t>arrows</a:t>
            </a: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How?   Depends on tariffs &amp; ROOs.  Assume:</a:t>
            </a:r>
          </a:p>
          <a:p>
            <a:pPr lvl="2">
              <a:spcBef>
                <a:spcPct val="20000"/>
              </a:spcBef>
            </a:pPr>
            <a:r>
              <a:rPr lang="en-US" sz="2400" dirty="0" smtClean="0"/>
              <a:t>	ROO content requirement &gt; 50</a:t>
            </a:r>
            <a:r>
              <a:rPr lang="en-US" sz="2400" dirty="0"/>
              <a:t>% and </a:t>
            </a:r>
            <a:r>
              <a:rPr lang="en-US" sz="2400" i="1" dirty="0" smtClean="0"/>
              <a:t>t </a:t>
            </a:r>
            <a:r>
              <a:rPr lang="en-US" sz="2400" dirty="0"/>
              <a:t>&gt; 50</a:t>
            </a:r>
            <a:r>
              <a:rPr lang="en-US" sz="2400" dirty="0" smtClean="0"/>
              <a:t>%</a:t>
            </a:r>
          </a:p>
          <a:p>
            <a:pPr marL="1714500" lvl="3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/>
              <a:t>ROO &gt; 50% since </a:t>
            </a:r>
            <a:r>
              <a:rPr lang="en-US" sz="2000" dirty="0" err="1"/>
              <a:t>In</a:t>
            </a:r>
            <a:r>
              <a:rPr lang="en-US" sz="2000" baseline="-25000" dirty="0" err="1"/>
              <a:t>A</a:t>
            </a:r>
            <a:r>
              <a:rPr lang="en-US" sz="2000" dirty="0"/>
              <a:t>/P</a:t>
            </a:r>
            <a:r>
              <a:rPr lang="en-US" sz="2000" baseline="-25000" dirty="0"/>
              <a:t>X</a:t>
            </a:r>
            <a:r>
              <a:rPr lang="en-US" sz="2000" dirty="0"/>
              <a:t>(</a:t>
            </a:r>
            <a:r>
              <a:rPr lang="en-US" sz="2000" dirty="0" err="1"/>
              <a:t>In</a:t>
            </a:r>
            <a:r>
              <a:rPr lang="en-US" sz="2000" baseline="-25000" dirty="0" err="1"/>
              <a:t>A</a:t>
            </a:r>
            <a:r>
              <a:rPr lang="en-US" sz="2000" dirty="0"/>
              <a:t>) = 50%</a:t>
            </a:r>
          </a:p>
          <a:p>
            <a:pPr marL="1714500" lvl="3" indent="-342900">
              <a:spcBef>
                <a:spcPct val="20000"/>
              </a:spcBef>
              <a:buFont typeface="Arial"/>
              <a:buChar char="•"/>
            </a:pPr>
            <a:r>
              <a:rPr lang="en-US" sz="2000" i="1" dirty="0" smtClean="0"/>
              <a:t>t </a:t>
            </a:r>
            <a:r>
              <a:rPr lang="en-US" sz="2000" dirty="0" smtClean="0"/>
              <a:t>&gt; 50% raises P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(</a:t>
            </a:r>
            <a:r>
              <a:rPr lang="en-US" sz="2000" dirty="0" err="1" smtClean="0"/>
              <a:t>In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) &gt; 3 = P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(</a:t>
            </a:r>
            <a:r>
              <a:rPr lang="en-US" sz="2000" dirty="0" err="1" smtClean="0"/>
              <a:t>In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762000"/>
            <a:ext cx="5867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Flows: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rgbClr val="0072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6248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76200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Those trades will instead be sourced within </a:t>
            </a:r>
            <a:r>
              <a:rPr lang="en-US" sz="2800" dirty="0" err="1" smtClean="0"/>
              <a:t>FTAs</a:t>
            </a:r>
            <a:endParaRPr lang="en-US" sz="28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762000"/>
            <a:ext cx="5867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Flows: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2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Inputs</a:t>
            </a:r>
            <a:r>
              <a:rPr lang="en-US" sz="3200" dirty="0" smtClean="0">
                <a:solidFill>
                  <a:srgbClr val="002F52"/>
                </a:solidFill>
              </a:rPr>
              <a:t>,</a:t>
            </a:r>
            <a:r>
              <a:rPr lang="en-US" sz="3200" dirty="0" smtClean="0">
                <a:solidFill>
                  <a:srgbClr val="007212"/>
                </a:solidFill>
              </a:rPr>
              <a:t> </a:t>
            </a:r>
            <a:r>
              <a:rPr lang="en-US" sz="3200" dirty="0" smtClean="0">
                <a:solidFill>
                  <a:srgbClr val="00487B"/>
                </a:solidFill>
              </a:rPr>
              <a:t>Outputs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rgbClr val="0072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6248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283815" y="4298950"/>
            <a:ext cx="4208935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rises by 1 unit; world loses.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Cost for 1-unit bundle of X, Y, &amp; Z rises 6</a:t>
            </a:r>
            <a:r>
              <a:rPr lang="en-US" sz="20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 smtClean="0"/>
              <a:t>7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 of GDP</a:t>
            </a:r>
            <a:r>
              <a:rPr kumimoji="0" lang="en-US" sz="28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due to </a:t>
            </a:r>
            <a:r>
              <a:rPr kumimoji="0" lang="en-US" sz="2800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FTAs</a:t>
            </a:r>
            <a:r>
              <a:rPr kumimoji="0" lang="en-US" sz="28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compared to free trade:  1/6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5867400" y="2362200"/>
            <a:ext cx="14478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2743200"/>
            <a:ext cx="5562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971800" y="3124200"/>
            <a:ext cx="16764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5943600" y="4191000"/>
          <a:ext cx="56261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5" name="Document" r:id="rId3" imgW="5626100" imgH="2184400" progId="Word.Document.12">
                  <p:link updateAutomatic="1"/>
                </p:oleObj>
              </mc:Choice>
              <mc:Fallback>
                <p:oleObj name="Document" r:id="rId3" imgW="5626100" imgH="21844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91000"/>
                        <a:ext cx="56261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(not surprising)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1569660"/>
          </a:xfrm>
        </p:spPr>
        <p:txBody>
          <a:bodyPr/>
          <a:lstStyle/>
          <a:p>
            <a:r>
              <a:rPr lang="en-US" dirty="0" smtClean="0"/>
              <a:t>ROOs can reduce the gains from ubiquitous FTAs below global free trade.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400"/>
            <a:ext cx="7239000" cy="4351961"/>
          </a:xfrm>
        </p:spPr>
        <p:txBody>
          <a:bodyPr/>
          <a:lstStyle/>
          <a:p>
            <a:r>
              <a:rPr lang="en-US" dirty="0" smtClean="0"/>
              <a:t>Question:  Can ROOs actually cause the </a:t>
            </a:r>
            <a:r>
              <a:rPr lang="en-US" u="sng" dirty="0" smtClean="0"/>
              <a:t>net</a:t>
            </a:r>
            <a:r>
              <a:rPr lang="en-US" dirty="0" smtClean="0"/>
              <a:t> welfare effect of FTAs to be negative (compared to positive tariffs and no FTAs)?</a:t>
            </a:r>
          </a:p>
          <a:p>
            <a:pPr lvl="1"/>
            <a:r>
              <a:rPr lang="en-US" dirty="0" smtClean="0"/>
              <a:t>In this example, No.</a:t>
            </a:r>
          </a:p>
          <a:p>
            <a:pPr lvl="2"/>
            <a:r>
              <a:rPr lang="en-US" dirty="0" smtClean="0"/>
              <a:t>Needed </a:t>
            </a:r>
            <a:r>
              <a:rPr lang="en-US" i="1" dirty="0" smtClean="0"/>
              <a:t>t</a:t>
            </a:r>
            <a:r>
              <a:rPr lang="en-US" dirty="0" smtClean="0"/>
              <a:t> &lt; 30% to get free-trade welfare</a:t>
            </a:r>
          </a:p>
          <a:p>
            <a:pPr lvl="2"/>
            <a:r>
              <a:rPr lang="en-US" dirty="0" smtClean="0"/>
              <a:t>Needed </a:t>
            </a:r>
            <a:r>
              <a:rPr lang="en-US" i="1" dirty="0" smtClean="0"/>
              <a:t>t</a:t>
            </a:r>
            <a:r>
              <a:rPr lang="en-US" dirty="0" smtClean="0"/>
              <a:t> &gt; 50% to induce higher-cost sourcing</a:t>
            </a:r>
          </a:p>
          <a:p>
            <a:pPr lvl="1"/>
            <a:r>
              <a:rPr lang="en-US" dirty="0" smtClean="0"/>
              <a:t>But with different numbers, Yes.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76200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Numbers here are a different, but patterns of trade are the same.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6248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219200" y="4572000"/>
            <a:ext cx="4208935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Tariff between 25% and 33% yields result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E.g., </a:t>
            </a:r>
            <a:r>
              <a:rPr lang="en-US" sz="2800" i="1" dirty="0" err="1" smtClean="0">
                <a:latin typeface="+mn-lt"/>
                <a:ea typeface="+mn-ea"/>
                <a:cs typeface="+mn-cs"/>
              </a:rPr>
              <a:t>t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=30%</a:t>
            </a:r>
            <a:endParaRPr kumimoji="0" lang="en-US" sz="2800" b="0" i="0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5867400" y="2362200"/>
            <a:ext cx="14478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2743200"/>
            <a:ext cx="5562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971800" y="3124200"/>
            <a:ext cx="16764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1447800" y="757237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Example 3.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F52"/>
              </a:solidFill>
              <a:effectLst/>
              <a:uLnTx/>
              <a:uFillTx/>
              <a:latin typeface="Palatino Linotype"/>
              <a:ea typeface="ＭＳ Ｐゴシック" charset="-128"/>
              <a:cs typeface="Palatino Linotype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5334000" y="4191000"/>
          <a:ext cx="56261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6" name="Document" r:id="rId3" imgW="5626100" imgH="2184400" progId="Word.Document.12">
                  <p:link updateAutomatic="1"/>
                </p:oleObj>
              </mc:Choice>
              <mc:Fallback>
                <p:oleObj name="Document" r:id="rId3" imgW="5626100" imgH="2184400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91000"/>
                        <a:ext cx="56261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352800"/>
            <a:ext cx="76200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Check that </a:t>
            </a:r>
            <a:r>
              <a:rPr lang="en-US" sz="2800" i="1" dirty="0" err="1" smtClean="0"/>
              <a:t>t</a:t>
            </a:r>
            <a:r>
              <a:rPr lang="en-US" sz="2800" dirty="0" smtClean="0"/>
              <a:t>=30% works: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/>
              <a:t>(Check for X only; Y and Z are symmetric)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/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6248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5867400" y="2362200"/>
            <a:ext cx="14478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2743200"/>
            <a:ext cx="5562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971800" y="3124200"/>
            <a:ext cx="16764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1447800" y="757237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Example 3.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F52"/>
              </a:solidFill>
              <a:effectLst/>
              <a:uLnTx/>
              <a:uFillTx/>
              <a:latin typeface="Palatino Linotype"/>
              <a:ea typeface="ＭＳ Ｐゴシック" charset="-128"/>
              <a:cs typeface="Palatino Linotype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143000" y="4267200"/>
            <a:ext cx="39624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Without </a:t>
            </a:r>
            <a:r>
              <a:rPr lang="en-US" sz="2400" dirty="0" err="1" smtClean="0"/>
              <a:t>FTAs</a:t>
            </a:r>
            <a:endParaRPr lang="en-US" sz="2400" dirty="0" smtClean="0"/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B buys X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 for 1.3(10) = 13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B’s cost of X = 13+10 = 23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A&amp;C buy X from B for 1.3(23) = 29.9 &lt; 40, 55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/>
              <a:t>		(A’s, C’s cost from self)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181600" y="4267200"/>
            <a:ext cx="39624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With </a:t>
            </a:r>
            <a:r>
              <a:rPr lang="en-US" sz="2400" dirty="0" err="1" smtClean="0"/>
              <a:t>FTAs</a:t>
            </a:r>
            <a:endParaRPr lang="en-US" sz="2400" dirty="0" smtClean="0"/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If B buys X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 from A for 10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B’s cost of X = 10+10 = 20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If C buys X from B, it pays 1.3(20) = 26 &gt; 25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/>
              <a:t>		(B’s cost with X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 from C)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76200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Result of Example 3: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6248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219200" y="4343400"/>
            <a:ext cx="4208935" cy="2057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tariffs on all trade of 30%, consumption bundle requires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5/60 = ~8% more labor with </a:t>
            </a:r>
            <a:r>
              <a:rPr lang="en-US" sz="2800" dirty="0" err="1" smtClean="0">
                <a:latin typeface="+mn-lt"/>
                <a:ea typeface="+mn-ea"/>
                <a:cs typeface="+mn-cs"/>
              </a:rPr>
              <a:t>FTAs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 than without.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5867400" y="2362200"/>
            <a:ext cx="14478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2743200"/>
            <a:ext cx="5562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971800" y="3124200"/>
            <a:ext cx="16764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1447800" y="757237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Example 3.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F52"/>
              </a:solidFill>
              <a:effectLst/>
              <a:uLnTx/>
              <a:uFillTx/>
              <a:latin typeface="Palatino Linotype"/>
              <a:ea typeface="ＭＳ Ｐゴシック" charset="-128"/>
              <a:cs typeface="Palatino Linotype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5334000" y="4191000"/>
          <a:ext cx="56261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7" name="Document" r:id="rId3" imgW="5626100" imgH="2184400" progId="Word.Document.12">
                  <p:link updateAutomatic="1"/>
                </p:oleObj>
              </mc:Choice>
              <mc:Fallback>
                <p:oleObj name="Document" r:id="rId3" imgW="5626100" imgH="21844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91000"/>
                        <a:ext cx="56261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005078" y="3244334"/>
            <a:ext cx="1133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IN</a:t>
            </a:r>
            <a:r>
              <a:rPr lang="en-US" dirty="0" smtClean="0"/>
              <a:t> from A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(surprising?)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2554545"/>
          </a:xfrm>
        </p:spPr>
        <p:txBody>
          <a:bodyPr/>
          <a:lstStyle/>
          <a:p>
            <a:r>
              <a:rPr lang="en-US" dirty="0" smtClean="0"/>
              <a:t>ROOs actually </a:t>
            </a:r>
            <a:r>
              <a:rPr lang="en-US" u="sng" dirty="0"/>
              <a:t>can</a:t>
            </a:r>
            <a:r>
              <a:rPr lang="en-US" dirty="0"/>
              <a:t> cause </a:t>
            </a:r>
            <a:r>
              <a:rPr lang="en-US" dirty="0" smtClean="0"/>
              <a:t>the net welfare effect of ubiquitous FTAs to be negative for all countries, compared to no FTAs and positive tariffs.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ROOs better than this, or worse?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924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Better?</a:t>
            </a:r>
          </a:p>
          <a:p>
            <a:pPr lvl="1"/>
            <a:r>
              <a:rPr lang="en-US" dirty="0" smtClean="0"/>
              <a:t>My examples all assumed that producers moved all inputs into the FTA.  </a:t>
            </a:r>
          </a:p>
          <a:p>
            <a:pPr lvl="1"/>
            <a:r>
              <a:rPr lang="en-US" dirty="0" smtClean="0"/>
              <a:t>If they only move just enough to satisfy a ROO, then harm will be less.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8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ROOs better than this, or worse?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924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Worse?  I had</a:t>
            </a:r>
          </a:p>
          <a:p>
            <a:pPr lvl="1"/>
            <a:r>
              <a:rPr lang="en-US" dirty="0" smtClean="0"/>
              <a:t>Only two stages of production:  input and output</a:t>
            </a:r>
          </a:p>
          <a:p>
            <a:pPr lvl="1"/>
            <a:r>
              <a:rPr lang="en-US" dirty="0" smtClean="0"/>
              <a:t>Only three goods and countries</a:t>
            </a:r>
          </a:p>
          <a:p>
            <a:r>
              <a:rPr lang="en-US" dirty="0" smtClean="0"/>
              <a:t>Examples in the paper show that cost rises with </a:t>
            </a:r>
          </a:p>
          <a:p>
            <a:pPr lvl="1"/>
            <a:r>
              <a:rPr lang="en-US" dirty="0" smtClean="0"/>
              <a:t>more stages of production, and </a:t>
            </a:r>
          </a:p>
          <a:p>
            <a:pPr lvl="1"/>
            <a:r>
              <a:rPr lang="en-US" dirty="0" smtClean="0"/>
              <a:t>more than three goods and countries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2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5884333" y="1168401"/>
            <a:ext cx="8467" cy="4207933"/>
          </a:xfrm>
          <a:prstGeom prst="line">
            <a:avLst/>
          </a:prstGeom>
          <a:ln>
            <a:solidFill>
              <a:srgbClr val="00721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64667" y="728134"/>
            <a:ext cx="1405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212"/>
                </a:solidFill>
              </a:rPr>
              <a:t>WTO</a:t>
            </a:r>
            <a:endParaRPr lang="en-US" sz="2800" dirty="0">
              <a:solidFill>
                <a:srgbClr val="007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2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841141"/>
              </p:ext>
            </p:extLst>
          </p:nvPr>
        </p:nvGraphicFramePr>
        <p:xfrm>
          <a:off x="216607" y="609600"/>
          <a:ext cx="8907992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Document" r:id="rId3" imgW="5626100" imgH="1828800" progId="Word.Document.12">
                  <p:embed/>
                </p:oleObj>
              </mc:Choice>
              <mc:Fallback>
                <p:oleObj name="Document" r:id="rId3" imgW="5626100" imgH="182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607" y="609600"/>
                        <a:ext cx="8907992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0" y="4114800"/>
            <a:ext cx="6324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Cost rises from 9 to 11 (22%)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0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097313"/>
              </p:ext>
            </p:extLst>
          </p:nvPr>
        </p:nvGraphicFramePr>
        <p:xfrm>
          <a:off x="227162" y="609600"/>
          <a:ext cx="8916838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6" name="Document" r:id="rId3" imgW="5626100" imgH="2019300" progId="Word.Document.12">
                  <p:embed/>
                </p:oleObj>
              </mc:Choice>
              <mc:Fallback>
                <p:oleObj name="Document" r:id="rId3" imgW="5626100" imgH="201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162" y="609600"/>
                        <a:ext cx="8916838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0" y="4114800"/>
            <a:ext cx="6324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Cost rises from 8 to 11 (38%)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924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First best:  Multilateral free trade (of course)</a:t>
            </a:r>
          </a:p>
          <a:p>
            <a:r>
              <a:rPr lang="en-US" dirty="0" smtClean="0"/>
              <a:t>Second best:  greater </a:t>
            </a:r>
            <a:r>
              <a:rPr lang="en-US" dirty="0" err="1" smtClean="0"/>
              <a:t>cumulation</a:t>
            </a:r>
            <a:endParaRPr lang="en-US" dirty="0" smtClean="0"/>
          </a:p>
          <a:p>
            <a:pPr lvl="1"/>
            <a:r>
              <a:rPr lang="en-US" dirty="0" smtClean="0"/>
              <a:t>Specify ROOs so that inputs originating in any FTA partner qualify under other FTAs</a:t>
            </a:r>
          </a:p>
          <a:p>
            <a:r>
              <a:rPr lang="en-US" dirty="0" smtClean="0"/>
              <a:t>Third best:  Permit within-FTA tariffs only on portion not originating, not on full value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6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924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Is there hope?</a:t>
            </a:r>
          </a:p>
          <a:p>
            <a:pPr lvl="1"/>
            <a:r>
              <a:rPr lang="en-US" dirty="0" smtClean="0"/>
              <a:t>EU seems to use more </a:t>
            </a:r>
            <a:r>
              <a:rPr lang="en-US" dirty="0" err="1" smtClean="0"/>
              <a:t>cumulation</a:t>
            </a:r>
            <a:r>
              <a:rPr lang="en-US" dirty="0" smtClean="0"/>
              <a:t> than the US</a:t>
            </a:r>
          </a:p>
          <a:p>
            <a:pPr lvl="1"/>
            <a:r>
              <a:rPr lang="en-US" dirty="0" smtClean="0"/>
              <a:t>The negotiated Transpacific Partnership (TPP) does include such cumulation (to my relief, as US didn’t want that)</a:t>
            </a:r>
          </a:p>
          <a:p>
            <a:pPr lvl="1"/>
            <a:r>
              <a:rPr lang="en-US" dirty="0" smtClean="0"/>
              <a:t>That’s good, but note that TPP still doesn’t have diagonal cumulation to countries outside TPP with bilateral FTAs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1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 20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5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50975"/>
            <a:ext cx="7239000" cy="4873625"/>
          </a:xfrm>
        </p:spPr>
        <p:txBody>
          <a:bodyPr>
            <a:noAutofit/>
          </a:bodyPr>
          <a:lstStyle/>
          <a:p>
            <a:r>
              <a:rPr lang="en-US" sz="2400" dirty="0" smtClean="0"/>
              <a:t>But that is accurate only for </a:t>
            </a:r>
            <a:r>
              <a:rPr lang="en-US" sz="2400" u="sng" dirty="0" smtClean="0"/>
              <a:t>final goods</a:t>
            </a:r>
            <a:endParaRPr lang="en-US" sz="2400" dirty="0" smtClean="0"/>
          </a:p>
          <a:p>
            <a:r>
              <a:rPr lang="en-US" sz="2400" dirty="0" smtClean="0"/>
              <a:t>I will argue, via simple theoretical examples, that the presence of binding rules of origin (ROOs), in a world of traded intermediate inputs…</a:t>
            </a:r>
          </a:p>
          <a:p>
            <a:pPr lvl="1"/>
            <a:r>
              <a:rPr lang="en-US" sz="2000" u="sng" dirty="0" smtClean="0"/>
              <a:t>Can</a:t>
            </a:r>
            <a:r>
              <a:rPr lang="en-US" sz="2000" dirty="0" smtClean="0"/>
              <a:t> increase protection on intermediate inputs above even the tariffs on final goods.</a:t>
            </a:r>
          </a:p>
          <a:p>
            <a:pPr lvl="1"/>
            <a:r>
              <a:rPr lang="en-US" sz="2000" u="sng" dirty="0" smtClean="0"/>
              <a:t>Will</a:t>
            </a:r>
            <a:r>
              <a:rPr lang="en-US" sz="2000" dirty="0" smtClean="0"/>
              <a:t> reduce world welfare below that of global free trade, even if every country has an FTA with every other country.</a:t>
            </a:r>
          </a:p>
          <a:p>
            <a:pPr lvl="1"/>
            <a:r>
              <a:rPr lang="en-US" sz="2000" u="sng" dirty="0" smtClean="0"/>
              <a:t>May</a:t>
            </a:r>
            <a:r>
              <a:rPr lang="en-US" sz="2000" dirty="0" smtClean="0"/>
              <a:t> even reduce every country’s welfare below what it would have achieved with no FTAs at all and positive tariffs.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That is:  </a:t>
            </a:r>
            <a:r>
              <a:rPr lang="en-US" sz="2000" u="sng" dirty="0" smtClean="0"/>
              <a:t>All</a:t>
            </a:r>
            <a:r>
              <a:rPr lang="en-US" sz="2000" dirty="0" smtClean="0"/>
              <a:t> FTAs can be worse than </a:t>
            </a:r>
            <a:r>
              <a:rPr lang="en-US" sz="2000" u="sng" dirty="0" smtClean="0"/>
              <a:t>No</a:t>
            </a:r>
            <a:r>
              <a:rPr lang="en-US" sz="2000" dirty="0" smtClean="0"/>
              <a:t> FTAs!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The Issue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3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343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Why an FTA must have ROOs</a:t>
            </a:r>
          </a:p>
          <a:p>
            <a:pPr lvl="1"/>
            <a:r>
              <a:rPr lang="en-US" sz="2000" dirty="0" smtClean="0"/>
              <a:t>Countries’ external tariffs differ</a:t>
            </a:r>
          </a:p>
          <a:p>
            <a:pPr lvl="1"/>
            <a:r>
              <a:rPr lang="en-US" sz="2000" dirty="0" smtClean="0"/>
              <a:t>Without ROOs, goods will enter through the lowest-tariff country (“trade deflection”)</a:t>
            </a:r>
          </a:p>
          <a:p>
            <a:pPr lvl="2"/>
            <a:r>
              <a:rPr lang="en-US" sz="1800" dirty="0" smtClean="0"/>
              <a:t>If internal transport cost is less than tariff differential</a:t>
            </a:r>
          </a:p>
          <a:p>
            <a:r>
              <a:rPr lang="en-US" sz="2400" dirty="0" smtClean="0"/>
              <a:t>ROOs specify </a:t>
            </a:r>
            <a:endParaRPr lang="en-US" sz="2400" dirty="0"/>
          </a:p>
          <a:p>
            <a:pPr lvl="1"/>
            <a:r>
              <a:rPr lang="en-US" sz="2000" dirty="0" smtClean="0"/>
              <a:t>Requirements for goods to be considered as “originating” either in a country or in an FTA</a:t>
            </a:r>
          </a:p>
          <a:p>
            <a:pPr lvl="1"/>
            <a:r>
              <a:rPr lang="en-US" sz="2000" dirty="0" smtClean="0"/>
              <a:t>Only trade satisfying the ROO gets a zero tariff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Rules of Origin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7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343400"/>
          </a:xfrm>
        </p:spPr>
        <p:txBody>
          <a:bodyPr>
            <a:noAutofit/>
          </a:bodyPr>
          <a:lstStyle/>
          <a:p>
            <a:r>
              <a:rPr lang="en-US" dirty="0" smtClean="0"/>
              <a:t>Types of ROOs</a:t>
            </a:r>
          </a:p>
          <a:p>
            <a:pPr lvl="1"/>
            <a:r>
              <a:rPr lang="en-US" dirty="0" smtClean="0"/>
              <a:t>Substantial transformation</a:t>
            </a:r>
          </a:p>
          <a:p>
            <a:pPr lvl="2"/>
            <a:r>
              <a:rPr lang="en-US" sz="2000" dirty="0" smtClean="0"/>
              <a:t>Change of “tariff heading”</a:t>
            </a:r>
          </a:p>
          <a:p>
            <a:pPr lvl="3"/>
            <a:r>
              <a:rPr lang="en-US" sz="1800" dirty="0" smtClean="0"/>
              <a:t>The fewer the digits, the more restrictive.</a:t>
            </a:r>
          </a:p>
          <a:p>
            <a:pPr lvl="2"/>
            <a:r>
              <a:rPr lang="en-US" sz="2000" dirty="0" smtClean="0"/>
              <a:t>Regional value added</a:t>
            </a:r>
          </a:p>
          <a:p>
            <a:pPr lvl="3"/>
            <a:r>
              <a:rPr lang="en-US" sz="1800" dirty="0" smtClean="0"/>
              <a:t>Minimum % from inside</a:t>
            </a:r>
          </a:p>
          <a:p>
            <a:pPr lvl="3"/>
            <a:r>
              <a:rPr lang="en-US" sz="1800" dirty="0" smtClean="0"/>
              <a:t>Maximum % from outside</a:t>
            </a:r>
          </a:p>
          <a:p>
            <a:pPr lvl="1"/>
            <a:r>
              <a:rPr lang="en-US" sz="2600" dirty="0" smtClean="0"/>
              <a:t>Technical rules</a:t>
            </a:r>
          </a:p>
          <a:p>
            <a:pPr lvl="2"/>
            <a:r>
              <a:rPr lang="en-US" sz="2200" dirty="0" smtClean="0"/>
              <a:t>E.g., “yarn forward” for textiles in NAFTA</a:t>
            </a:r>
            <a:endParaRPr lang="en-US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Rules of Origin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5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343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Originating </a:t>
            </a:r>
            <a:r>
              <a:rPr lang="en-US" sz="2400" u="sng" dirty="0" smtClean="0"/>
              <a:t>where</a:t>
            </a:r>
            <a:r>
              <a:rPr lang="en-US" sz="2400" dirty="0" smtClean="0"/>
              <a:t>?  The issue of “</a:t>
            </a:r>
            <a:r>
              <a:rPr lang="en-US" sz="2400" dirty="0" err="1" smtClean="0"/>
              <a:t>cumulation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000" dirty="0" smtClean="0"/>
              <a:t>Bilateral </a:t>
            </a:r>
            <a:r>
              <a:rPr lang="en-US" sz="2000" dirty="0" err="1" smtClean="0"/>
              <a:t>cumulation</a:t>
            </a:r>
            <a:r>
              <a:rPr lang="en-US" sz="2000" dirty="0" smtClean="0"/>
              <a:t>:  Inputs only within the FTA count, regardless of other existing FTAs</a:t>
            </a:r>
          </a:p>
          <a:p>
            <a:pPr lvl="1"/>
            <a:r>
              <a:rPr lang="en-US" sz="2000" dirty="0" smtClean="0"/>
              <a:t>Diagonal </a:t>
            </a:r>
            <a:r>
              <a:rPr lang="en-US" sz="2000" dirty="0" err="1" smtClean="0"/>
              <a:t>cumulation</a:t>
            </a:r>
            <a:r>
              <a:rPr lang="en-US" sz="2000" dirty="0" smtClean="0"/>
              <a:t>:  Inputs from selected other countries count (such as other FTA partners)</a:t>
            </a:r>
          </a:p>
          <a:p>
            <a:r>
              <a:rPr lang="en-US" sz="2400" dirty="0" smtClean="0"/>
              <a:t>In </a:t>
            </a:r>
            <a:r>
              <a:rPr lang="en-US" sz="2400" dirty="0" smtClean="0"/>
              <a:t>practice, many FTAs (and all involving the U.S.) use </a:t>
            </a:r>
            <a:r>
              <a:rPr lang="en-US" sz="2400" u="sng" dirty="0" smtClean="0"/>
              <a:t>bilateral</a:t>
            </a:r>
            <a:r>
              <a:rPr lang="en-US" sz="2400" dirty="0" smtClean="0"/>
              <a:t> cumulation</a:t>
            </a:r>
          </a:p>
          <a:p>
            <a:pPr lvl="1"/>
            <a:r>
              <a:rPr lang="en-US" sz="2000" dirty="0" smtClean="0"/>
              <a:t>That’s m</a:t>
            </a:r>
            <a:r>
              <a:rPr lang="en-US" sz="2000" dirty="0" smtClean="0"/>
              <a:t>ost restrictive</a:t>
            </a:r>
          </a:p>
          <a:p>
            <a:pPr lvl="1"/>
            <a:r>
              <a:rPr lang="en-US" sz="2000" dirty="0" smtClean="0"/>
              <a:t>TPP has </a:t>
            </a:r>
          </a:p>
          <a:p>
            <a:pPr lvl="2"/>
            <a:r>
              <a:rPr lang="en-US" sz="2000" u="sng" dirty="0" smtClean="0"/>
              <a:t>Diagonal</a:t>
            </a:r>
            <a:r>
              <a:rPr lang="en-US" sz="2000" dirty="0" smtClean="0"/>
              <a:t> to all members</a:t>
            </a:r>
          </a:p>
          <a:p>
            <a:pPr lvl="2"/>
            <a:r>
              <a:rPr lang="en-US" sz="2000" dirty="0" smtClean="0"/>
              <a:t>But not to non-members</a:t>
            </a:r>
          </a:p>
          <a:p>
            <a:pPr lvl="3"/>
            <a:r>
              <a:rPr lang="en-US" dirty="0" smtClean="0"/>
              <a:t>Relevant for China, </a:t>
            </a:r>
            <a:r>
              <a:rPr lang="en-US" dirty="0" err="1" smtClean="0"/>
              <a:t>wich</a:t>
            </a:r>
            <a:r>
              <a:rPr lang="en-US" dirty="0" smtClean="0"/>
              <a:t> has FTAs with several TPP countries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Rules of Origin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5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ord-school-ppt-template_11-12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ford-school-ppt-template_11-12_light.pot</Template>
  <TotalTime>24982</TotalTime>
  <Words>2789</Words>
  <Application>Microsoft Macintosh PowerPoint</Application>
  <PresentationFormat>On-screen Show (4:3)</PresentationFormat>
  <Paragraphs>1012</Paragraphs>
  <Slides>43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ford-school-ppt-template_11-12_light</vt:lpstr>
      <vt:lpstr>MacHD:Users:alandear:Documents:Presentations:ROOs%202011:ROOs%20only%20-%20table.docx!OLE_LINK6</vt:lpstr>
      <vt:lpstr>MacHD:Users:alandear:Documents:Presentations:ROOs%202011:ROOs%20only%20-%20table.docx!OLE_LINK7</vt:lpstr>
      <vt:lpstr>MacHD:Users:alandear:Documents:Presentations:ROOs%202011:ROOs%20only%20-%20table.docx!OLE_LINK8</vt:lpstr>
      <vt:lpstr>MacHD:Users:alandear:Documents:Presentations:ROOs%202011:ROOs%20only%20-%20table.docx!OLE_LINK8</vt:lpstr>
      <vt:lpstr>MacHD:Users:alandear:Documents:Presentations:ROOs%202011:ROOs%20only%20-%20table.docx!OLE_LINK8</vt:lpstr>
      <vt:lpstr>MacHD:Users:alandear:Documents:Presentations:ROOs%202011:ROOs%20only%20-%20table.docx!OLE_LINK9</vt:lpstr>
      <vt:lpstr>MacHD:Users:alandear:Documents:Presentations:ROOs%202011:ROOs%20only%20-%20table.docx!OLE_LINK11</vt:lpstr>
      <vt:lpstr>MacHD:Users:alandear:Documents:Presentations:ROOs%202011:ROOs%20only%20-%20table.docx!OLE_LINK1</vt:lpstr>
      <vt:lpstr>???</vt:lpstr>
      <vt:lpstr>Document</vt:lpstr>
      <vt:lpstr>Rue the ROOs: Rules of Origin and the Gains (or Losses)  from Trade Agreements</vt:lpstr>
      <vt:lpstr>The Issue</vt:lpstr>
      <vt:lpstr>PowerPoint Presentation</vt:lpstr>
      <vt:lpstr>PowerPoint Presentation</vt:lpstr>
      <vt:lpstr>PowerPoint Presentation</vt:lpstr>
      <vt:lpstr>The Issue</vt:lpstr>
      <vt:lpstr>Rules of Origin</vt:lpstr>
      <vt:lpstr>Rules of Origin</vt:lpstr>
      <vt:lpstr>Rules of Origin</vt:lpstr>
      <vt:lpstr>Why ROOs matter</vt:lpstr>
      <vt:lpstr>Why ROOs matter</vt:lpstr>
      <vt:lpstr>Why ROOs add protection</vt:lpstr>
      <vt:lpstr>Why ROOs add protection</vt:lpstr>
      <vt:lpstr>Example 1 (Partial equil.)</vt:lpstr>
      <vt:lpstr>Example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2. (General equilibrium)</vt:lpstr>
      <vt:lpstr>Example 2. (General equilibrium)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Implication (not surprising)</vt:lpstr>
      <vt:lpstr>Implication?</vt:lpstr>
      <vt:lpstr>Example 2</vt:lpstr>
      <vt:lpstr>Example 2</vt:lpstr>
      <vt:lpstr>Example 2</vt:lpstr>
      <vt:lpstr>Implication (surprising?)</vt:lpstr>
      <vt:lpstr>Are ROOs better than this, or worse?</vt:lpstr>
      <vt:lpstr>Are ROOs better than this, or worse?</vt:lpstr>
      <vt:lpstr>PowerPoint Presentation</vt:lpstr>
      <vt:lpstr>PowerPoint Presentation</vt:lpstr>
      <vt:lpstr>What to Do?</vt:lpstr>
      <vt:lpstr>What to Do?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Rue the ROOs</dc:title>
  <dc:creator>Alan Deardorff</dc:creator>
  <cp:lastModifiedBy>Alan Deardorff</cp:lastModifiedBy>
  <cp:revision>62</cp:revision>
  <dcterms:created xsi:type="dcterms:W3CDTF">2011-07-06T15:52:55Z</dcterms:created>
  <dcterms:modified xsi:type="dcterms:W3CDTF">2016-03-01T14:59:33Z</dcterms:modified>
</cp:coreProperties>
</file>